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59" r:id="rId4"/>
    <p:sldId id="260" r:id="rId5"/>
    <p:sldId id="258" r:id="rId6"/>
    <p:sldId id="261" r:id="rId7"/>
    <p:sldId id="262" r:id="rId8"/>
    <p:sldId id="267" r:id="rId9"/>
    <p:sldId id="265" r:id="rId10"/>
    <p:sldId id="264" r:id="rId11"/>
    <p:sldId id="266" r:id="rId12"/>
    <p:sldId id="283" r:id="rId13"/>
    <p:sldId id="270" r:id="rId14"/>
    <p:sldId id="271" r:id="rId15"/>
    <p:sldId id="268" r:id="rId16"/>
    <p:sldId id="269" r:id="rId17"/>
    <p:sldId id="272" r:id="rId18"/>
    <p:sldId id="275" r:id="rId19"/>
    <p:sldId id="274" r:id="rId20"/>
    <p:sldId id="273" r:id="rId21"/>
    <p:sldId id="276" r:id="rId22"/>
    <p:sldId id="277" r:id="rId23"/>
    <p:sldId id="278" r:id="rId24"/>
    <p:sldId id="279" r:id="rId25"/>
    <p:sldId id="280" r:id="rId26"/>
    <p:sldId id="281" r:id="rId27"/>
    <p:sldId id="284"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08" autoAdjust="0"/>
  </p:normalViewPr>
  <p:slideViewPr>
    <p:cSldViewPr snapToGrid="0">
      <p:cViewPr varScale="1">
        <p:scale>
          <a:sx n="105" d="100"/>
          <a:sy n="105" d="100"/>
        </p:scale>
        <p:origin x="79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4B24F-7B56-4FC5-9135-6FB299C117D3}" type="datetimeFigureOut">
              <a:rPr lang="en-US" smtClean="0"/>
              <a:t>11/14/2015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95E38-5D16-47B1-877F-C92B592D72FD}" type="slidenum">
              <a:rPr lang="en-US" smtClean="0"/>
              <a:t>‹#›</a:t>
            </a:fld>
            <a:endParaRPr lang="en-US"/>
          </a:p>
        </p:txBody>
      </p:sp>
    </p:spTree>
    <p:extLst>
      <p:ext uri="{BB962C8B-B14F-4D97-AF65-F5344CB8AC3E}">
        <p14:creationId xmlns:p14="http://schemas.microsoft.com/office/powerpoint/2010/main" val="1184364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2</a:t>
            </a:fld>
            <a:endParaRPr lang="en-US"/>
          </a:p>
        </p:txBody>
      </p:sp>
    </p:spTree>
    <p:extLst>
      <p:ext uri="{BB962C8B-B14F-4D97-AF65-F5344CB8AC3E}">
        <p14:creationId xmlns:p14="http://schemas.microsoft.com/office/powerpoint/2010/main" val="1634021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SASE</a:t>
            </a:r>
            <a:r>
              <a:rPr lang="en-US" baseline="0" dirty="0" smtClean="0"/>
              <a:t>, self-seeding, </a:t>
            </a:r>
            <a:r>
              <a:rPr lang="en-US" baseline="0" smtClean="0"/>
              <a:t>regenerative amplifier FEL</a:t>
            </a:r>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18</a:t>
            </a:fld>
            <a:endParaRPr lang="en-US"/>
          </a:p>
        </p:txBody>
      </p:sp>
    </p:spTree>
    <p:extLst>
      <p:ext uri="{BB962C8B-B14F-4D97-AF65-F5344CB8AC3E}">
        <p14:creationId xmlns:p14="http://schemas.microsoft.com/office/powerpoint/2010/main" val="1907205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SASE</a:t>
            </a:r>
            <a:r>
              <a:rPr lang="en-US" baseline="0" dirty="0" smtClean="0"/>
              <a:t>, self-seeding, </a:t>
            </a:r>
            <a:r>
              <a:rPr lang="en-US" baseline="0" smtClean="0"/>
              <a:t>regenerative amplifier FEL</a:t>
            </a:r>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19</a:t>
            </a:fld>
            <a:endParaRPr lang="en-US"/>
          </a:p>
        </p:txBody>
      </p:sp>
    </p:spTree>
    <p:extLst>
      <p:ext uri="{BB962C8B-B14F-4D97-AF65-F5344CB8AC3E}">
        <p14:creationId xmlns:p14="http://schemas.microsoft.com/office/powerpoint/2010/main" val="3501112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SASE</a:t>
            </a:r>
            <a:r>
              <a:rPr lang="en-US" baseline="0" dirty="0" smtClean="0"/>
              <a:t>, self-seeding, </a:t>
            </a:r>
            <a:r>
              <a:rPr lang="en-US" baseline="0" smtClean="0"/>
              <a:t>regenerative amplifier FEL</a:t>
            </a:r>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20</a:t>
            </a:fld>
            <a:endParaRPr lang="en-US"/>
          </a:p>
        </p:txBody>
      </p:sp>
    </p:spTree>
    <p:extLst>
      <p:ext uri="{BB962C8B-B14F-4D97-AF65-F5344CB8AC3E}">
        <p14:creationId xmlns:p14="http://schemas.microsoft.com/office/powerpoint/2010/main" val="2437729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27</a:t>
            </a:fld>
            <a:endParaRPr lang="en-US"/>
          </a:p>
        </p:txBody>
      </p:sp>
    </p:spTree>
    <p:extLst>
      <p:ext uri="{BB962C8B-B14F-4D97-AF65-F5344CB8AC3E}">
        <p14:creationId xmlns:p14="http://schemas.microsoft.com/office/powerpoint/2010/main" val="1766167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大概的示意图，用的激光器现在有所变化</a:t>
            </a:r>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6</a:t>
            </a:fld>
            <a:endParaRPr lang="en-US"/>
          </a:p>
        </p:txBody>
      </p:sp>
    </p:spTree>
    <p:extLst>
      <p:ext uri="{BB962C8B-B14F-4D97-AF65-F5344CB8AC3E}">
        <p14:creationId xmlns:p14="http://schemas.microsoft.com/office/powerpoint/2010/main" val="13394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altLang="zh-CN" dirty="0" smtClean="0"/>
              <a:t>nput</a:t>
            </a:r>
            <a:r>
              <a:rPr lang="en-US" altLang="zh-CN" baseline="0" dirty="0" smtClean="0"/>
              <a:t> CO2 laser power ~kw</a:t>
            </a:r>
            <a:r>
              <a:rPr lang="zh-CN" altLang="en-US" baseline="0" dirty="0" smtClean="0"/>
              <a:t>，</a:t>
            </a:r>
            <a:r>
              <a:rPr lang="en-US" altLang="zh-CN" baseline="0" dirty="0" smtClean="0"/>
              <a:t>conversion efficient ~3%, dose control</a:t>
            </a:r>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9</a:t>
            </a:fld>
            <a:endParaRPr lang="en-US"/>
          </a:p>
        </p:txBody>
      </p:sp>
    </p:spTree>
    <p:extLst>
      <p:ext uri="{BB962C8B-B14F-4D97-AF65-F5344CB8AC3E}">
        <p14:creationId xmlns:p14="http://schemas.microsoft.com/office/powerpoint/2010/main" val="354786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10</a:t>
            </a:fld>
            <a:endParaRPr lang="en-US"/>
          </a:p>
        </p:txBody>
      </p:sp>
    </p:spTree>
    <p:extLst>
      <p:ext uri="{BB962C8B-B14F-4D97-AF65-F5344CB8AC3E}">
        <p14:creationId xmlns:p14="http://schemas.microsoft.com/office/powerpoint/2010/main" val="2907848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debris protection,</a:t>
            </a:r>
            <a:r>
              <a:rPr lang="en-US" baseline="0" dirty="0" smtClean="0"/>
              <a:t> </a:t>
            </a:r>
            <a:r>
              <a:rPr lang="en-US" dirty="0" smtClean="0"/>
              <a:t>collector contamination, In-situ collector cleaning</a:t>
            </a:r>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11</a:t>
            </a:fld>
            <a:endParaRPr lang="en-US"/>
          </a:p>
        </p:txBody>
      </p:sp>
    </p:spTree>
    <p:extLst>
      <p:ext uri="{BB962C8B-B14F-4D97-AF65-F5344CB8AC3E}">
        <p14:creationId xmlns:p14="http://schemas.microsoft.com/office/powerpoint/2010/main" val="21848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12</a:t>
            </a:fld>
            <a:endParaRPr lang="en-US"/>
          </a:p>
        </p:txBody>
      </p:sp>
    </p:spTree>
    <p:extLst>
      <p:ext uri="{BB962C8B-B14F-4D97-AF65-F5344CB8AC3E}">
        <p14:creationId xmlns:p14="http://schemas.microsoft.com/office/powerpoint/2010/main" val="276206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debris protection,</a:t>
            </a:r>
            <a:r>
              <a:rPr lang="en-US" baseline="0" dirty="0" smtClean="0"/>
              <a:t> </a:t>
            </a:r>
            <a:r>
              <a:rPr lang="en-US" dirty="0" smtClean="0"/>
              <a:t>collector contamination, In-situ collector cleaning</a:t>
            </a:r>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13</a:t>
            </a:fld>
            <a:endParaRPr lang="en-US"/>
          </a:p>
        </p:txBody>
      </p:sp>
    </p:spTree>
    <p:extLst>
      <p:ext uri="{BB962C8B-B14F-4D97-AF65-F5344CB8AC3E}">
        <p14:creationId xmlns:p14="http://schemas.microsoft.com/office/powerpoint/2010/main" val="2447595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SASE</a:t>
            </a:r>
            <a:r>
              <a:rPr lang="en-US" baseline="0" dirty="0" smtClean="0"/>
              <a:t>, self-seeding, regenerative amplifier FEL</a:t>
            </a:r>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16</a:t>
            </a:fld>
            <a:endParaRPr lang="en-US"/>
          </a:p>
        </p:txBody>
      </p:sp>
    </p:spTree>
    <p:extLst>
      <p:ext uri="{BB962C8B-B14F-4D97-AF65-F5344CB8AC3E}">
        <p14:creationId xmlns:p14="http://schemas.microsoft.com/office/powerpoint/2010/main" val="11657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SASE</a:t>
            </a:r>
            <a:r>
              <a:rPr lang="en-US" baseline="0" dirty="0" smtClean="0"/>
              <a:t>, self-seeding, </a:t>
            </a:r>
            <a:r>
              <a:rPr lang="en-US" baseline="0" smtClean="0"/>
              <a:t>regenerative amplifier FEL</a:t>
            </a:r>
            <a:endParaRPr lang="en-US" dirty="0"/>
          </a:p>
        </p:txBody>
      </p:sp>
      <p:sp>
        <p:nvSpPr>
          <p:cNvPr id="4" name="Slide Number Placeholder 3"/>
          <p:cNvSpPr>
            <a:spLocks noGrp="1"/>
          </p:cNvSpPr>
          <p:nvPr>
            <p:ph type="sldNum" sz="quarter" idx="10"/>
          </p:nvPr>
        </p:nvSpPr>
        <p:spPr/>
        <p:txBody>
          <a:bodyPr/>
          <a:lstStyle/>
          <a:p>
            <a:fld id="{A8C95E38-5D16-47B1-877F-C92B592D72FD}" type="slidenum">
              <a:rPr lang="en-US" smtClean="0"/>
              <a:t>17</a:t>
            </a:fld>
            <a:endParaRPr lang="en-US"/>
          </a:p>
        </p:txBody>
      </p:sp>
    </p:spTree>
    <p:extLst>
      <p:ext uri="{BB962C8B-B14F-4D97-AF65-F5344CB8AC3E}">
        <p14:creationId xmlns:p14="http://schemas.microsoft.com/office/powerpoint/2010/main" val="1519342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D9CE828-17FC-4B8E-BEDA-312051CA394E}" type="datetimeFigureOut">
              <a:rPr lang="en-US" smtClean="0"/>
              <a:t>11/14/2015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3367740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9CE828-17FC-4B8E-BEDA-312051CA394E}" type="datetimeFigureOut">
              <a:rPr lang="en-US" smtClean="0"/>
              <a:t>11/14/2015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995152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9CE828-17FC-4B8E-BEDA-312051CA394E}" type="datetimeFigureOut">
              <a:rPr lang="en-US" smtClean="0"/>
              <a:t>11/14/2015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E4D6A-A4F8-4BC0-BCC5-5193794D9EE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6321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9CE828-17FC-4B8E-BEDA-312051CA394E}" type="datetimeFigureOut">
              <a:rPr lang="en-US" smtClean="0"/>
              <a:t>11/14/2015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2970147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9CE828-17FC-4B8E-BEDA-312051CA394E}" type="datetimeFigureOut">
              <a:rPr lang="en-US" smtClean="0"/>
              <a:t>11/14/2015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E4D6A-A4F8-4BC0-BCC5-5193794D9EE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05767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9CE828-17FC-4B8E-BEDA-312051CA394E}" type="datetimeFigureOut">
              <a:rPr lang="en-US" smtClean="0"/>
              <a:t>11/14/2015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3349198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9CE828-17FC-4B8E-BEDA-312051CA394E}" type="datetimeFigureOut">
              <a:rPr lang="en-US" smtClean="0"/>
              <a:t>11/14/2015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943564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9CE828-17FC-4B8E-BEDA-312051CA394E}" type="datetimeFigureOut">
              <a:rPr lang="en-US" smtClean="0"/>
              <a:t>11/14/2015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151456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9CE828-17FC-4B8E-BEDA-312051CA394E}" type="datetimeFigureOut">
              <a:rPr lang="en-US" smtClean="0"/>
              <a:t>11/14/2015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2952496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9CE828-17FC-4B8E-BEDA-312051CA394E}" type="datetimeFigureOut">
              <a:rPr lang="en-US" smtClean="0"/>
              <a:t>11/14/2015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720759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9CE828-17FC-4B8E-BEDA-312051CA394E}" type="datetimeFigureOut">
              <a:rPr lang="en-US" smtClean="0"/>
              <a:t>11/14/2015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12177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D9CE828-17FC-4B8E-BEDA-312051CA394E}" type="datetimeFigureOut">
              <a:rPr lang="en-US" smtClean="0"/>
              <a:t>11/14/2015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3151121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D9CE828-17FC-4B8E-BEDA-312051CA394E}" type="datetimeFigureOut">
              <a:rPr lang="en-US" smtClean="0"/>
              <a:t>11/14/2015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3199906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9CE828-17FC-4B8E-BEDA-312051CA394E}" type="datetimeFigureOut">
              <a:rPr lang="en-US" smtClean="0"/>
              <a:t>11/14/2015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174003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9CE828-17FC-4B8E-BEDA-312051CA394E}" type="datetimeFigureOut">
              <a:rPr lang="en-US" smtClean="0"/>
              <a:t>11/14/2015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27438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9CE828-17FC-4B8E-BEDA-312051CA394E}" type="datetimeFigureOut">
              <a:rPr lang="en-US" smtClean="0"/>
              <a:t>11/14/2015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9E4D6A-A4F8-4BC0-BCC5-5193794D9EE5}" type="slidenum">
              <a:rPr lang="en-US" smtClean="0"/>
              <a:t>‹#›</a:t>
            </a:fld>
            <a:endParaRPr lang="en-US"/>
          </a:p>
        </p:txBody>
      </p:sp>
    </p:spTree>
    <p:extLst>
      <p:ext uri="{BB962C8B-B14F-4D97-AF65-F5344CB8AC3E}">
        <p14:creationId xmlns:p14="http://schemas.microsoft.com/office/powerpoint/2010/main" val="4129739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D9CE828-17FC-4B8E-BEDA-312051CA394E}" type="datetimeFigureOut">
              <a:rPr lang="en-US" smtClean="0"/>
              <a:t>11/14/2015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D9E4D6A-A4F8-4BC0-BCC5-5193794D9EE5}" type="slidenum">
              <a:rPr lang="en-US" smtClean="0"/>
              <a:t>‹#›</a:t>
            </a:fld>
            <a:endParaRPr lang="en-US"/>
          </a:p>
        </p:txBody>
      </p:sp>
    </p:spTree>
    <p:extLst>
      <p:ext uri="{BB962C8B-B14F-4D97-AF65-F5344CB8AC3E}">
        <p14:creationId xmlns:p14="http://schemas.microsoft.com/office/powerpoint/2010/main" val="6867993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wmf"/><Relationship Id="rId3" Type="http://schemas.openxmlformats.org/officeDocument/2006/relationships/notesSlide" Target="../notesSlides/notesSlid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775" y="1838477"/>
            <a:ext cx="7766936" cy="1646302"/>
          </a:xfrm>
        </p:spPr>
        <p:txBody>
          <a:bodyPr/>
          <a:lstStyle/>
          <a:p>
            <a:pPr algn="ctr"/>
            <a:r>
              <a:rPr lang="en-US" dirty="0" smtClean="0">
                <a:solidFill>
                  <a:schemeClr val="tx1"/>
                </a:solidFill>
              </a:rPr>
              <a:t>EUV Lithography</a:t>
            </a:r>
            <a:endParaRPr lang="en-US" dirty="0">
              <a:solidFill>
                <a:schemeClr val="tx1"/>
              </a:solidFill>
            </a:endParaRPr>
          </a:p>
        </p:txBody>
      </p:sp>
      <p:sp>
        <p:nvSpPr>
          <p:cNvPr id="4" name="TextBox 3"/>
          <p:cNvSpPr txBox="1"/>
          <p:nvPr/>
        </p:nvSpPr>
        <p:spPr>
          <a:xfrm>
            <a:off x="6757416" y="4215384"/>
            <a:ext cx="3401568" cy="646331"/>
          </a:xfrm>
          <a:prstGeom prst="rect">
            <a:avLst/>
          </a:prstGeom>
          <a:noFill/>
        </p:spPr>
        <p:txBody>
          <a:bodyPr wrap="square" rtlCol="0">
            <a:spAutoFit/>
          </a:bodyPr>
          <a:lstStyle/>
          <a:p>
            <a:r>
              <a:rPr lang="zh-CN" altLang="en-US" dirty="0" smtClean="0"/>
              <a:t>   齐争 </a:t>
            </a:r>
            <a:endParaRPr lang="en-US" altLang="zh-CN" dirty="0" smtClean="0"/>
          </a:p>
          <a:p>
            <a:r>
              <a:rPr lang="en-US" altLang="zh-CN" dirty="0" smtClean="0"/>
              <a:t>11</a:t>
            </a:r>
            <a:r>
              <a:rPr lang="en-US" altLang="zh-CN" dirty="0" smtClean="0"/>
              <a:t>/4/2015</a:t>
            </a:r>
            <a:endParaRPr lang="en-US" dirty="0"/>
          </a:p>
        </p:txBody>
      </p:sp>
    </p:spTree>
    <p:extLst>
      <p:ext uri="{BB962C8B-B14F-4D97-AF65-F5344CB8AC3E}">
        <p14:creationId xmlns:p14="http://schemas.microsoft.com/office/powerpoint/2010/main" val="2680760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393371" y="1185378"/>
            <a:ext cx="7818916" cy="4303833"/>
          </a:xfrm>
          <a:prstGeom prst="rect">
            <a:avLst/>
          </a:prstGeom>
        </p:spPr>
      </p:pic>
      <p:sp>
        <p:nvSpPr>
          <p:cNvPr id="14" name="TextBox 13"/>
          <p:cNvSpPr txBox="1"/>
          <p:nvPr/>
        </p:nvSpPr>
        <p:spPr>
          <a:xfrm>
            <a:off x="6392091" y="712823"/>
            <a:ext cx="2603863" cy="369332"/>
          </a:xfrm>
          <a:prstGeom prst="rect">
            <a:avLst/>
          </a:prstGeom>
          <a:noFill/>
        </p:spPr>
        <p:txBody>
          <a:bodyPr wrap="square" rtlCol="0">
            <a:spAutoFit/>
          </a:bodyPr>
          <a:lstStyle/>
          <a:p>
            <a:r>
              <a:rPr lang="en-US" dirty="0" smtClean="0"/>
              <a:t>ASML-NXE:3300B -2014</a:t>
            </a:r>
            <a:endParaRPr lang="en-US" dirty="0"/>
          </a:p>
        </p:txBody>
      </p:sp>
      <p:sp>
        <p:nvSpPr>
          <p:cNvPr id="15" name="TextBox 14"/>
          <p:cNvSpPr txBox="1"/>
          <p:nvPr/>
        </p:nvSpPr>
        <p:spPr>
          <a:xfrm>
            <a:off x="3373880" y="5714901"/>
            <a:ext cx="3857898" cy="461665"/>
          </a:xfrm>
          <a:prstGeom prst="rect">
            <a:avLst/>
          </a:prstGeom>
          <a:noFill/>
        </p:spPr>
        <p:txBody>
          <a:bodyPr wrap="square" rtlCol="0">
            <a:spAutoFit/>
          </a:bodyPr>
          <a:lstStyle/>
          <a:p>
            <a:pPr algn="ctr"/>
            <a:r>
              <a:rPr lang="en-US" sz="1200" dirty="0" smtClean="0"/>
              <a:t>70W MOPA-PP source power demonstrated with good </a:t>
            </a:r>
          </a:p>
          <a:p>
            <a:pPr algn="ctr"/>
            <a:r>
              <a:rPr lang="en-US" sz="1200" dirty="0" smtClean="0"/>
              <a:t>dose control</a:t>
            </a:r>
            <a:endParaRPr lang="en-US" sz="1200" dirty="0"/>
          </a:p>
        </p:txBody>
      </p:sp>
      <p:sp>
        <p:nvSpPr>
          <p:cNvPr id="16" name="Title 1"/>
          <p:cNvSpPr>
            <a:spLocks noGrp="1"/>
          </p:cNvSpPr>
          <p:nvPr>
            <p:ph type="title"/>
          </p:nvPr>
        </p:nvSpPr>
        <p:spPr>
          <a:xfrm>
            <a:off x="677334" y="609600"/>
            <a:ext cx="8596668" cy="1320800"/>
          </a:xfrm>
        </p:spPr>
        <p:txBody>
          <a:bodyPr>
            <a:normAutofit/>
          </a:bodyPr>
          <a:lstStyle/>
          <a:p>
            <a:r>
              <a:rPr lang="en-US" sz="2800" dirty="0" smtClean="0">
                <a:solidFill>
                  <a:schemeClr val="tx1"/>
                </a:solidFill>
              </a:rPr>
              <a:t>Source-</a:t>
            </a:r>
            <a:r>
              <a:rPr lang="en-US" altLang="zh-CN" sz="2800" dirty="0" smtClean="0">
                <a:solidFill>
                  <a:schemeClr val="tx1"/>
                </a:solidFill>
              </a:rPr>
              <a:t>LPP </a:t>
            </a:r>
            <a:r>
              <a:rPr lang="en-US" altLang="zh-CN" sz="2800" dirty="0">
                <a:solidFill>
                  <a:schemeClr val="tx1"/>
                </a:solidFill>
              </a:rPr>
              <a:t>DPP</a:t>
            </a:r>
            <a:endParaRPr lang="en-US" sz="2800" dirty="0">
              <a:solidFill>
                <a:schemeClr val="tx1"/>
              </a:solidFill>
            </a:endParaRPr>
          </a:p>
        </p:txBody>
      </p:sp>
    </p:spTree>
    <p:extLst>
      <p:ext uri="{BB962C8B-B14F-4D97-AF65-F5344CB8AC3E}">
        <p14:creationId xmlns:p14="http://schemas.microsoft.com/office/powerpoint/2010/main" val="702968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677334" y="609600"/>
            <a:ext cx="8596668" cy="1320800"/>
          </a:xfrm>
        </p:spPr>
        <p:txBody>
          <a:bodyPr>
            <a:normAutofit/>
          </a:bodyPr>
          <a:lstStyle/>
          <a:p>
            <a:r>
              <a:rPr lang="en-US" sz="2800" dirty="0" smtClean="0">
                <a:solidFill>
                  <a:schemeClr val="tx1"/>
                </a:solidFill>
              </a:rPr>
              <a:t>Source</a:t>
            </a:r>
            <a:r>
              <a:rPr lang="en-US" altLang="zh-CN" sz="2800" dirty="0">
                <a:solidFill>
                  <a:schemeClr val="tx1"/>
                </a:solidFill>
              </a:rPr>
              <a:t>—LPP DPP</a:t>
            </a:r>
            <a:endParaRPr lang="en-US" sz="2800" dirty="0">
              <a:solidFill>
                <a:schemeClr val="tx1"/>
              </a:solidFill>
            </a:endParaRPr>
          </a:p>
        </p:txBody>
      </p:sp>
      <p:pic>
        <p:nvPicPr>
          <p:cNvPr id="2" name="Picture 1"/>
          <p:cNvPicPr>
            <a:picLocks noChangeAspect="1"/>
          </p:cNvPicPr>
          <p:nvPr/>
        </p:nvPicPr>
        <p:blipFill>
          <a:blip r:embed="rId3"/>
          <a:stretch>
            <a:fillRect/>
          </a:stretch>
        </p:blipFill>
        <p:spPr>
          <a:xfrm>
            <a:off x="1351935" y="1479006"/>
            <a:ext cx="7247466" cy="4033740"/>
          </a:xfrm>
          <a:prstGeom prst="rect">
            <a:avLst/>
          </a:prstGeom>
        </p:spPr>
      </p:pic>
    </p:spTree>
    <p:extLst>
      <p:ext uri="{BB962C8B-B14F-4D97-AF65-F5344CB8AC3E}">
        <p14:creationId xmlns:p14="http://schemas.microsoft.com/office/powerpoint/2010/main" val="2557089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677334" y="609600"/>
            <a:ext cx="8596668" cy="1320800"/>
          </a:xfrm>
        </p:spPr>
        <p:txBody>
          <a:bodyPr>
            <a:normAutofit/>
          </a:bodyPr>
          <a:lstStyle/>
          <a:p>
            <a:r>
              <a:rPr lang="en-US" sz="2800" dirty="0" smtClean="0">
                <a:solidFill>
                  <a:schemeClr val="tx1"/>
                </a:solidFill>
              </a:rPr>
              <a:t>Source</a:t>
            </a:r>
            <a:r>
              <a:rPr lang="en-US" altLang="zh-CN" sz="2800" dirty="0">
                <a:solidFill>
                  <a:schemeClr val="tx1"/>
                </a:solidFill>
              </a:rPr>
              <a:t>—LPP DPP</a:t>
            </a:r>
            <a:endParaRPr lang="en-US" sz="2800" dirty="0">
              <a:solidFill>
                <a:schemeClr val="tx1"/>
              </a:solidFill>
            </a:endParaRPr>
          </a:p>
        </p:txBody>
      </p:sp>
      <p:pic>
        <p:nvPicPr>
          <p:cNvPr id="3" name="Picture 2"/>
          <p:cNvPicPr>
            <a:picLocks noChangeAspect="1"/>
          </p:cNvPicPr>
          <p:nvPr/>
        </p:nvPicPr>
        <p:blipFill>
          <a:blip r:embed="rId3"/>
          <a:stretch>
            <a:fillRect/>
          </a:stretch>
        </p:blipFill>
        <p:spPr>
          <a:xfrm>
            <a:off x="1054227" y="1644014"/>
            <a:ext cx="7876994" cy="3467481"/>
          </a:xfrm>
          <a:prstGeom prst="rect">
            <a:avLst/>
          </a:prstGeom>
        </p:spPr>
      </p:pic>
      <p:sp>
        <p:nvSpPr>
          <p:cNvPr id="4" name="Rectangle 3"/>
          <p:cNvSpPr/>
          <p:nvPr/>
        </p:nvSpPr>
        <p:spPr>
          <a:xfrm>
            <a:off x="5186131" y="837318"/>
            <a:ext cx="3720506" cy="307777"/>
          </a:xfrm>
          <a:prstGeom prst="rect">
            <a:avLst/>
          </a:prstGeom>
        </p:spPr>
        <p:txBody>
          <a:bodyPr wrap="none">
            <a:spAutoFit/>
          </a:bodyPr>
          <a:lstStyle/>
          <a:p>
            <a:r>
              <a:rPr lang="en-US" sz="1400" dirty="0"/>
              <a:t>Journal of Modern Physics, 2014, 5, 285-295</a:t>
            </a:r>
          </a:p>
        </p:txBody>
      </p:sp>
    </p:spTree>
    <p:extLst>
      <p:ext uri="{BB962C8B-B14F-4D97-AF65-F5344CB8AC3E}">
        <p14:creationId xmlns:p14="http://schemas.microsoft.com/office/powerpoint/2010/main" val="647409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677334" y="609600"/>
            <a:ext cx="8596668" cy="1320800"/>
          </a:xfrm>
        </p:spPr>
        <p:txBody>
          <a:bodyPr>
            <a:normAutofit/>
          </a:bodyPr>
          <a:lstStyle/>
          <a:p>
            <a:r>
              <a:rPr lang="en-US" sz="2800" dirty="0" smtClean="0">
                <a:solidFill>
                  <a:schemeClr val="tx1"/>
                </a:solidFill>
              </a:rPr>
              <a:t>Source-FEL</a:t>
            </a:r>
            <a:endParaRPr lang="en-US" sz="2800" dirty="0">
              <a:solidFill>
                <a:schemeClr val="tx1"/>
              </a:solidFill>
            </a:endParaRPr>
          </a:p>
        </p:txBody>
      </p:sp>
      <p:pic>
        <p:nvPicPr>
          <p:cNvPr id="3" name="Picture 2"/>
          <p:cNvPicPr>
            <a:picLocks noChangeAspect="1"/>
          </p:cNvPicPr>
          <p:nvPr/>
        </p:nvPicPr>
        <p:blipFill>
          <a:blip r:embed="rId3"/>
          <a:stretch>
            <a:fillRect/>
          </a:stretch>
        </p:blipFill>
        <p:spPr>
          <a:xfrm>
            <a:off x="1529034" y="1270000"/>
            <a:ext cx="6717983" cy="5034024"/>
          </a:xfrm>
          <a:prstGeom prst="rect">
            <a:avLst/>
          </a:prstGeom>
        </p:spPr>
      </p:pic>
    </p:spTree>
    <p:extLst>
      <p:ext uri="{BB962C8B-B14F-4D97-AF65-F5344CB8AC3E}">
        <p14:creationId xmlns:p14="http://schemas.microsoft.com/office/powerpoint/2010/main" val="4056925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5106" y="1062716"/>
            <a:ext cx="6856614" cy="5364209"/>
          </a:xfrm>
          <a:prstGeom prst="rect">
            <a:avLst/>
          </a:prstGeom>
        </p:spPr>
      </p:pic>
      <p:sp>
        <p:nvSpPr>
          <p:cNvPr id="5" name="Title 1"/>
          <p:cNvSpPr>
            <a:spLocks noGrp="1"/>
          </p:cNvSpPr>
          <p:nvPr>
            <p:ph type="title"/>
          </p:nvPr>
        </p:nvSpPr>
        <p:spPr>
          <a:xfrm>
            <a:off x="677334" y="609600"/>
            <a:ext cx="8596668" cy="1320800"/>
          </a:xfrm>
        </p:spPr>
        <p:txBody>
          <a:bodyPr>
            <a:normAutofit/>
          </a:bodyPr>
          <a:lstStyle/>
          <a:p>
            <a:r>
              <a:rPr lang="en-US" sz="2800" dirty="0">
                <a:solidFill>
                  <a:schemeClr val="tx1"/>
                </a:solidFill>
              </a:rPr>
              <a:t>Source-FEL</a:t>
            </a:r>
          </a:p>
        </p:txBody>
      </p:sp>
    </p:spTree>
    <p:extLst>
      <p:ext uri="{BB962C8B-B14F-4D97-AF65-F5344CB8AC3E}">
        <p14:creationId xmlns:p14="http://schemas.microsoft.com/office/powerpoint/2010/main" val="956363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3681" y="372791"/>
            <a:ext cx="4797471" cy="2522644"/>
          </a:xfrm>
          <a:prstGeom prst="rect">
            <a:avLst/>
          </a:prstGeom>
        </p:spPr>
      </p:pic>
      <p:sp>
        <p:nvSpPr>
          <p:cNvPr id="5" name="Title 1"/>
          <p:cNvSpPr>
            <a:spLocks noGrp="1"/>
          </p:cNvSpPr>
          <p:nvPr>
            <p:ph type="title"/>
          </p:nvPr>
        </p:nvSpPr>
        <p:spPr>
          <a:xfrm>
            <a:off x="581539" y="372791"/>
            <a:ext cx="8596668" cy="1320800"/>
          </a:xfrm>
        </p:spPr>
        <p:txBody>
          <a:bodyPr>
            <a:normAutofit/>
          </a:bodyPr>
          <a:lstStyle/>
          <a:p>
            <a:r>
              <a:rPr lang="en-US" sz="2800" dirty="0">
                <a:solidFill>
                  <a:schemeClr val="tx1"/>
                </a:solidFill>
              </a:rPr>
              <a:t>Source-FEL</a:t>
            </a:r>
          </a:p>
        </p:txBody>
      </p:sp>
      <p:sp>
        <p:nvSpPr>
          <p:cNvPr id="6" name="Rectangle 5"/>
          <p:cNvSpPr/>
          <p:nvPr/>
        </p:nvSpPr>
        <p:spPr>
          <a:xfrm>
            <a:off x="3163155" y="2835258"/>
            <a:ext cx="3393621" cy="307777"/>
          </a:xfrm>
          <a:prstGeom prst="rect">
            <a:avLst/>
          </a:prstGeom>
        </p:spPr>
        <p:txBody>
          <a:bodyPr wrap="none">
            <a:spAutoFit/>
          </a:bodyPr>
          <a:lstStyle/>
          <a:p>
            <a:r>
              <a:rPr lang="en-US" sz="1400" dirty="0" smtClean="0"/>
              <a:t>FEL oscillator for EUV lithography(2014)</a:t>
            </a:r>
            <a:endParaRPr lang="en-US" sz="1400" dirty="0"/>
          </a:p>
        </p:txBody>
      </p:sp>
      <p:pic>
        <p:nvPicPr>
          <p:cNvPr id="7" name="Picture 6"/>
          <p:cNvPicPr>
            <a:picLocks noChangeAspect="1"/>
          </p:cNvPicPr>
          <p:nvPr/>
        </p:nvPicPr>
        <p:blipFill>
          <a:blip r:embed="rId3"/>
          <a:stretch>
            <a:fillRect/>
          </a:stretch>
        </p:blipFill>
        <p:spPr>
          <a:xfrm>
            <a:off x="1169152" y="3255524"/>
            <a:ext cx="6735440" cy="2449967"/>
          </a:xfrm>
          <a:prstGeom prst="rect">
            <a:avLst/>
          </a:prstGeom>
        </p:spPr>
      </p:pic>
      <p:sp>
        <p:nvSpPr>
          <p:cNvPr id="8" name="Rectangle 7"/>
          <p:cNvSpPr/>
          <p:nvPr/>
        </p:nvSpPr>
        <p:spPr>
          <a:xfrm>
            <a:off x="4769264" y="5939080"/>
            <a:ext cx="2097049" cy="261610"/>
          </a:xfrm>
          <a:prstGeom prst="rect">
            <a:avLst/>
          </a:prstGeom>
        </p:spPr>
        <p:txBody>
          <a:bodyPr wrap="none">
            <a:spAutoFit/>
          </a:bodyPr>
          <a:lstStyle/>
          <a:p>
            <a:r>
              <a:rPr lang="en-US" sz="1100" dirty="0" smtClean="0"/>
              <a:t>PhysRevSTAB.14.040702(2011)</a:t>
            </a:r>
            <a:endParaRPr lang="en-US" sz="1100" dirty="0"/>
          </a:p>
        </p:txBody>
      </p:sp>
      <p:sp>
        <p:nvSpPr>
          <p:cNvPr id="9" name="Rectangle 8"/>
          <p:cNvSpPr/>
          <p:nvPr/>
        </p:nvSpPr>
        <p:spPr>
          <a:xfrm>
            <a:off x="1643893" y="5892913"/>
            <a:ext cx="3038524" cy="307777"/>
          </a:xfrm>
          <a:prstGeom prst="rect">
            <a:avLst/>
          </a:prstGeom>
        </p:spPr>
        <p:txBody>
          <a:bodyPr wrap="none">
            <a:spAutoFit/>
          </a:bodyPr>
          <a:lstStyle/>
          <a:p>
            <a:r>
              <a:rPr lang="en-US" sz="1400" dirty="0" err="1" smtClean="0"/>
              <a:t>Multiturn</a:t>
            </a:r>
            <a:r>
              <a:rPr lang="en-US" sz="1400" dirty="0" smtClean="0"/>
              <a:t> ERL with FEL</a:t>
            </a:r>
            <a:r>
              <a:rPr lang="en-US" altLang="zh-CN" sz="1400" dirty="0" smtClean="0"/>
              <a:t>— SASE ~5kw</a:t>
            </a:r>
            <a:endParaRPr lang="en-US" sz="1400" dirty="0"/>
          </a:p>
        </p:txBody>
      </p:sp>
    </p:spTree>
    <p:extLst>
      <p:ext uri="{BB962C8B-B14F-4D97-AF65-F5344CB8AC3E}">
        <p14:creationId xmlns:p14="http://schemas.microsoft.com/office/powerpoint/2010/main" val="1321667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1539" y="372791"/>
            <a:ext cx="8596668" cy="1320800"/>
          </a:xfrm>
        </p:spPr>
        <p:txBody>
          <a:bodyPr>
            <a:normAutofit/>
          </a:bodyPr>
          <a:lstStyle/>
          <a:p>
            <a:r>
              <a:rPr lang="en-US" sz="2800" dirty="0">
                <a:solidFill>
                  <a:schemeClr val="tx1"/>
                </a:solidFill>
              </a:rPr>
              <a:t>Source-FEL</a:t>
            </a:r>
          </a:p>
        </p:txBody>
      </p:sp>
      <p:sp>
        <p:nvSpPr>
          <p:cNvPr id="6" name="Rectangle 5"/>
          <p:cNvSpPr/>
          <p:nvPr/>
        </p:nvSpPr>
        <p:spPr>
          <a:xfrm>
            <a:off x="2397076" y="2846262"/>
            <a:ext cx="4469237" cy="307777"/>
          </a:xfrm>
          <a:prstGeom prst="rect">
            <a:avLst/>
          </a:prstGeom>
        </p:spPr>
        <p:txBody>
          <a:bodyPr wrap="none">
            <a:spAutoFit/>
          </a:bodyPr>
          <a:lstStyle/>
          <a:p>
            <a:r>
              <a:rPr lang="en-US" sz="1400" dirty="0" smtClean="0"/>
              <a:t>Schematic diagram of a FEL designed for self-seeding</a:t>
            </a:r>
            <a:endParaRPr lang="en-US" sz="1400" dirty="0"/>
          </a:p>
        </p:txBody>
      </p:sp>
      <p:sp>
        <p:nvSpPr>
          <p:cNvPr id="9" name="Rectangle 8"/>
          <p:cNvSpPr/>
          <p:nvPr/>
        </p:nvSpPr>
        <p:spPr>
          <a:xfrm>
            <a:off x="2155824" y="5603384"/>
            <a:ext cx="4951740" cy="307777"/>
          </a:xfrm>
          <a:prstGeom prst="rect">
            <a:avLst/>
          </a:prstGeom>
        </p:spPr>
        <p:txBody>
          <a:bodyPr wrap="none">
            <a:spAutoFit/>
          </a:bodyPr>
          <a:lstStyle/>
          <a:p>
            <a:r>
              <a:rPr lang="en-US" sz="1400" dirty="0" smtClean="0"/>
              <a:t>Schematic diagram of a regenerative amplifier FEL (RAFEL)</a:t>
            </a:r>
            <a:endParaRPr lang="en-US" sz="1400" dirty="0"/>
          </a:p>
        </p:txBody>
      </p:sp>
      <p:pic>
        <p:nvPicPr>
          <p:cNvPr id="2" name="Picture 1"/>
          <p:cNvPicPr>
            <a:picLocks noChangeAspect="1"/>
          </p:cNvPicPr>
          <p:nvPr/>
        </p:nvPicPr>
        <p:blipFill>
          <a:blip r:embed="rId3"/>
          <a:stretch>
            <a:fillRect/>
          </a:stretch>
        </p:blipFill>
        <p:spPr>
          <a:xfrm>
            <a:off x="662531" y="1291181"/>
            <a:ext cx="9229725" cy="1419225"/>
          </a:xfrm>
          <a:prstGeom prst="rect">
            <a:avLst/>
          </a:prstGeom>
        </p:spPr>
      </p:pic>
      <p:pic>
        <p:nvPicPr>
          <p:cNvPr id="3" name="Picture 2"/>
          <p:cNvPicPr>
            <a:picLocks noChangeAspect="1"/>
          </p:cNvPicPr>
          <p:nvPr/>
        </p:nvPicPr>
        <p:blipFill>
          <a:blip r:embed="rId4"/>
          <a:stretch>
            <a:fillRect/>
          </a:stretch>
        </p:blipFill>
        <p:spPr>
          <a:xfrm>
            <a:off x="1934454" y="3289465"/>
            <a:ext cx="5495925" cy="2286000"/>
          </a:xfrm>
          <a:prstGeom prst="rect">
            <a:avLst/>
          </a:prstGeom>
        </p:spPr>
      </p:pic>
      <p:sp>
        <p:nvSpPr>
          <p:cNvPr id="10" name="Rectangle 9"/>
          <p:cNvSpPr/>
          <p:nvPr/>
        </p:nvSpPr>
        <p:spPr>
          <a:xfrm>
            <a:off x="5608722" y="586153"/>
            <a:ext cx="2846100" cy="276999"/>
          </a:xfrm>
          <a:prstGeom prst="rect">
            <a:avLst/>
          </a:prstGeom>
        </p:spPr>
        <p:txBody>
          <a:bodyPr wrap="none">
            <a:spAutoFit/>
          </a:bodyPr>
          <a:lstStyle/>
          <a:p>
            <a:r>
              <a:rPr lang="en-US" sz="1200" dirty="0" smtClean="0"/>
              <a:t>Proc. of SPIE Vol. 9422 94220D-2(2015)</a:t>
            </a:r>
            <a:endParaRPr lang="en-US" sz="1200" dirty="0"/>
          </a:p>
        </p:txBody>
      </p:sp>
    </p:spTree>
    <p:extLst>
      <p:ext uri="{BB962C8B-B14F-4D97-AF65-F5344CB8AC3E}">
        <p14:creationId xmlns:p14="http://schemas.microsoft.com/office/powerpoint/2010/main" val="1670523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1539" y="372791"/>
            <a:ext cx="8596668" cy="1320800"/>
          </a:xfrm>
        </p:spPr>
        <p:txBody>
          <a:bodyPr>
            <a:normAutofit/>
          </a:bodyPr>
          <a:lstStyle/>
          <a:p>
            <a:r>
              <a:rPr lang="en-US" sz="2800" dirty="0">
                <a:solidFill>
                  <a:schemeClr val="tx1"/>
                </a:solidFill>
              </a:rPr>
              <a:t>Source-FEL</a:t>
            </a:r>
          </a:p>
        </p:txBody>
      </p:sp>
      <p:sp>
        <p:nvSpPr>
          <p:cNvPr id="10" name="Rectangle 9"/>
          <p:cNvSpPr/>
          <p:nvPr/>
        </p:nvSpPr>
        <p:spPr>
          <a:xfrm>
            <a:off x="5608722" y="586153"/>
            <a:ext cx="2846100" cy="276999"/>
          </a:xfrm>
          <a:prstGeom prst="rect">
            <a:avLst/>
          </a:prstGeom>
        </p:spPr>
        <p:txBody>
          <a:bodyPr wrap="none">
            <a:spAutoFit/>
          </a:bodyPr>
          <a:lstStyle/>
          <a:p>
            <a:r>
              <a:rPr lang="en-US" sz="1200" dirty="0" smtClean="0"/>
              <a:t>Proc. of SPIE Vol. 9422 94220D-2(2015)</a:t>
            </a:r>
            <a:endParaRPr lang="en-US" sz="1200" dirty="0"/>
          </a:p>
        </p:txBody>
      </p:sp>
      <p:pic>
        <p:nvPicPr>
          <p:cNvPr id="4" name="Picture 3"/>
          <p:cNvPicPr>
            <a:picLocks noChangeAspect="1"/>
          </p:cNvPicPr>
          <p:nvPr/>
        </p:nvPicPr>
        <p:blipFill>
          <a:blip r:embed="rId3"/>
          <a:stretch>
            <a:fillRect/>
          </a:stretch>
        </p:blipFill>
        <p:spPr>
          <a:xfrm>
            <a:off x="648261" y="2152459"/>
            <a:ext cx="10199034" cy="2148634"/>
          </a:xfrm>
          <a:prstGeom prst="rect">
            <a:avLst/>
          </a:prstGeom>
        </p:spPr>
      </p:pic>
      <p:sp>
        <p:nvSpPr>
          <p:cNvPr id="7" name="Rectangle 6"/>
          <p:cNvSpPr/>
          <p:nvPr/>
        </p:nvSpPr>
        <p:spPr>
          <a:xfrm>
            <a:off x="2949863" y="4301093"/>
            <a:ext cx="4068486" cy="307777"/>
          </a:xfrm>
          <a:prstGeom prst="rect">
            <a:avLst/>
          </a:prstGeom>
        </p:spPr>
        <p:txBody>
          <a:bodyPr wrap="none">
            <a:spAutoFit/>
          </a:bodyPr>
          <a:lstStyle/>
          <a:p>
            <a:r>
              <a:rPr lang="en-US" sz="1400" dirty="0" smtClean="0"/>
              <a:t>Comparison of presented FEL operational modes</a:t>
            </a:r>
            <a:endParaRPr lang="en-US" sz="1400" dirty="0"/>
          </a:p>
        </p:txBody>
      </p:sp>
    </p:spTree>
    <p:extLst>
      <p:ext uri="{BB962C8B-B14F-4D97-AF65-F5344CB8AC3E}">
        <p14:creationId xmlns:p14="http://schemas.microsoft.com/office/powerpoint/2010/main" val="1954013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1539" y="372791"/>
            <a:ext cx="8596668" cy="1320800"/>
          </a:xfrm>
        </p:spPr>
        <p:txBody>
          <a:bodyPr>
            <a:normAutofit/>
          </a:bodyPr>
          <a:lstStyle/>
          <a:p>
            <a:r>
              <a:rPr lang="en-US" sz="2800" dirty="0">
                <a:solidFill>
                  <a:schemeClr val="tx1"/>
                </a:solidFill>
              </a:rPr>
              <a:t>Source-FEL</a:t>
            </a:r>
          </a:p>
        </p:txBody>
      </p:sp>
      <p:pic>
        <p:nvPicPr>
          <p:cNvPr id="2" name="Picture 1"/>
          <p:cNvPicPr>
            <a:picLocks noChangeAspect="1"/>
          </p:cNvPicPr>
          <p:nvPr/>
        </p:nvPicPr>
        <p:blipFill>
          <a:blip r:embed="rId3"/>
          <a:stretch>
            <a:fillRect/>
          </a:stretch>
        </p:blipFill>
        <p:spPr>
          <a:xfrm>
            <a:off x="685663" y="1488757"/>
            <a:ext cx="9096375" cy="1685925"/>
          </a:xfrm>
          <a:prstGeom prst="rect">
            <a:avLst/>
          </a:prstGeom>
        </p:spPr>
      </p:pic>
      <p:pic>
        <p:nvPicPr>
          <p:cNvPr id="3" name="Picture 2"/>
          <p:cNvPicPr>
            <a:picLocks noChangeAspect="1"/>
          </p:cNvPicPr>
          <p:nvPr/>
        </p:nvPicPr>
        <p:blipFill>
          <a:blip r:embed="rId4"/>
          <a:stretch>
            <a:fillRect/>
          </a:stretch>
        </p:blipFill>
        <p:spPr>
          <a:xfrm>
            <a:off x="1617345" y="3491049"/>
            <a:ext cx="7372350" cy="2209800"/>
          </a:xfrm>
          <a:prstGeom prst="rect">
            <a:avLst/>
          </a:prstGeom>
        </p:spPr>
      </p:pic>
    </p:spTree>
    <p:extLst>
      <p:ext uri="{BB962C8B-B14F-4D97-AF65-F5344CB8AC3E}">
        <p14:creationId xmlns:p14="http://schemas.microsoft.com/office/powerpoint/2010/main" val="3149300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1539" y="372791"/>
            <a:ext cx="8596668" cy="1320800"/>
          </a:xfrm>
        </p:spPr>
        <p:txBody>
          <a:bodyPr>
            <a:normAutofit/>
          </a:bodyPr>
          <a:lstStyle/>
          <a:p>
            <a:r>
              <a:rPr lang="en-US" sz="2800" dirty="0">
                <a:solidFill>
                  <a:schemeClr val="tx1"/>
                </a:solidFill>
              </a:rPr>
              <a:t>Source-FEL</a:t>
            </a:r>
          </a:p>
        </p:txBody>
      </p:sp>
      <p:sp>
        <p:nvSpPr>
          <p:cNvPr id="10" name="Rectangle 9"/>
          <p:cNvSpPr/>
          <p:nvPr/>
        </p:nvSpPr>
        <p:spPr>
          <a:xfrm>
            <a:off x="5608722" y="586153"/>
            <a:ext cx="2846100" cy="276999"/>
          </a:xfrm>
          <a:prstGeom prst="rect">
            <a:avLst/>
          </a:prstGeom>
        </p:spPr>
        <p:txBody>
          <a:bodyPr wrap="none">
            <a:spAutoFit/>
          </a:bodyPr>
          <a:lstStyle/>
          <a:p>
            <a:r>
              <a:rPr lang="en-US" sz="1200" dirty="0" smtClean="0"/>
              <a:t>Proc. of SPIE Vol. 9422 94220D-2(2015)</a:t>
            </a:r>
            <a:endParaRPr lang="en-US" sz="1200" dirty="0"/>
          </a:p>
        </p:txBody>
      </p:sp>
      <p:pic>
        <p:nvPicPr>
          <p:cNvPr id="8" name="Picture 7"/>
          <p:cNvPicPr>
            <a:picLocks noChangeAspect="1"/>
          </p:cNvPicPr>
          <p:nvPr/>
        </p:nvPicPr>
        <p:blipFill>
          <a:blip r:embed="rId3"/>
          <a:stretch>
            <a:fillRect/>
          </a:stretch>
        </p:blipFill>
        <p:spPr>
          <a:xfrm>
            <a:off x="519990" y="2002748"/>
            <a:ext cx="10177463" cy="2324617"/>
          </a:xfrm>
          <a:prstGeom prst="rect">
            <a:avLst/>
          </a:prstGeom>
        </p:spPr>
      </p:pic>
      <p:sp>
        <p:nvSpPr>
          <p:cNvPr id="11" name="Rectangle 10"/>
          <p:cNvSpPr/>
          <p:nvPr/>
        </p:nvSpPr>
        <p:spPr>
          <a:xfrm>
            <a:off x="2549936" y="4327365"/>
            <a:ext cx="6096000" cy="307777"/>
          </a:xfrm>
          <a:prstGeom prst="rect">
            <a:avLst/>
          </a:prstGeom>
        </p:spPr>
        <p:txBody>
          <a:bodyPr>
            <a:spAutoFit/>
          </a:bodyPr>
          <a:lstStyle/>
          <a:p>
            <a:r>
              <a:rPr lang="en-US" sz="1400" dirty="0" smtClean="0"/>
              <a:t>Comparison of energy efficiency options for FEL operation</a:t>
            </a:r>
            <a:endParaRPr lang="en-US" sz="1400" dirty="0"/>
          </a:p>
        </p:txBody>
      </p:sp>
    </p:spTree>
    <p:extLst>
      <p:ext uri="{BB962C8B-B14F-4D97-AF65-F5344CB8AC3E}">
        <p14:creationId xmlns:p14="http://schemas.microsoft.com/office/powerpoint/2010/main" val="1375397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596" y="1008615"/>
            <a:ext cx="8100906" cy="1320800"/>
          </a:xfrm>
        </p:spPr>
        <p:txBody>
          <a:bodyPr>
            <a:normAutofit/>
          </a:bodyPr>
          <a:lstStyle/>
          <a:p>
            <a:pPr indent="274320"/>
            <a:r>
              <a:rPr lang="en-US" sz="1600" dirty="0">
                <a:solidFill>
                  <a:schemeClr val="tx1"/>
                </a:solidFill>
              </a:rPr>
              <a:t>In order to keep pace with the demand for the printing </a:t>
            </a:r>
            <a:r>
              <a:rPr lang="en-US" sz="1600" dirty="0" smtClean="0">
                <a:solidFill>
                  <a:schemeClr val="tx1"/>
                </a:solidFill>
              </a:rPr>
              <a:t>of ever </a:t>
            </a:r>
            <a:r>
              <a:rPr lang="en-US" sz="1600" dirty="0">
                <a:solidFill>
                  <a:schemeClr val="tx1"/>
                </a:solidFill>
              </a:rPr>
              <a:t>smaller features, lithography tool </a:t>
            </a:r>
            <a:r>
              <a:rPr lang="en-US" sz="1600" dirty="0" smtClean="0">
                <a:solidFill>
                  <a:schemeClr val="tx1"/>
                </a:solidFill>
              </a:rPr>
              <a:t>manufacturers have </a:t>
            </a:r>
            <a:r>
              <a:rPr lang="en-US" sz="1600" dirty="0">
                <a:solidFill>
                  <a:schemeClr val="tx1"/>
                </a:solidFill>
              </a:rPr>
              <a:t>found it necessary to gradually reduce </a:t>
            </a:r>
            <a:r>
              <a:rPr lang="en-US" sz="1600" dirty="0" smtClean="0">
                <a:solidFill>
                  <a:schemeClr val="tx1"/>
                </a:solidFill>
              </a:rPr>
              <a:t>the wavelength </a:t>
            </a:r>
            <a:r>
              <a:rPr lang="en-US" sz="1600" dirty="0">
                <a:solidFill>
                  <a:schemeClr val="tx1"/>
                </a:solidFill>
              </a:rPr>
              <a:t>of the light used for imaging and to </a:t>
            </a:r>
            <a:r>
              <a:rPr lang="en-US" sz="1600" dirty="0" smtClean="0">
                <a:solidFill>
                  <a:schemeClr val="tx1"/>
                </a:solidFill>
              </a:rPr>
              <a:t>design imaging </a:t>
            </a:r>
            <a:r>
              <a:rPr lang="en-US" sz="1600" dirty="0">
                <a:solidFill>
                  <a:schemeClr val="tx1"/>
                </a:solidFill>
              </a:rPr>
              <a:t>systems with ever larger </a:t>
            </a:r>
            <a:r>
              <a:rPr lang="en-US" sz="1600" dirty="0" smtClean="0">
                <a:solidFill>
                  <a:schemeClr val="tx1"/>
                </a:solidFill>
              </a:rPr>
              <a:t>numerical apertures</a:t>
            </a:r>
            <a:r>
              <a:rPr lang="en-US" sz="1600" dirty="0">
                <a:solidFill>
                  <a:schemeClr val="tx1"/>
                </a:solidFill>
              </a:rPr>
              <a:t>.</a:t>
            </a:r>
          </a:p>
        </p:txBody>
      </p:sp>
      <p:pic>
        <p:nvPicPr>
          <p:cNvPr id="5" name="Picture 4"/>
          <p:cNvPicPr>
            <a:picLocks noChangeAspect="1"/>
          </p:cNvPicPr>
          <p:nvPr/>
        </p:nvPicPr>
        <p:blipFill>
          <a:blip r:embed="rId4"/>
          <a:stretch>
            <a:fillRect/>
          </a:stretch>
        </p:blipFill>
        <p:spPr>
          <a:xfrm>
            <a:off x="4766209" y="2329415"/>
            <a:ext cx="2474177" cy="411020"/>
          </a:xfrm>
          <a:prstGeom prst="rect">
            <a:avLst/>
          </a:prstGeom>
        </p:spPr>
      </p:pic>
      <p:pic>
        <p:nvPicPr>
          <p:cNvPr id="7" name="Picture 6"/>
          <p:cNvPicPr>
            <a:picLocks noChangeAspect="1"/>
          </p:cNvPicPr>
          <p:nvPr/>
        </p:nvPicPr>
        <p:blipFill>
          <a:blip r:embed="rId5"/>
          <a:stretch>
            <a:fillRect/>
          </a:stretch>
        </p:blipFill>
        <p:spPr>
          <a:xfrm>
            <a:off x="1979290" y="2379844"/>
            <a:ext cx="2141668" cy="392367"/>
          </a:xfrm>
          <a:prstGeom prst="rect">
            <a:avLst/>
          </a:prstGeom>
        </p:spPr>
      </p:pic>
      <p:pic>
        <p:nvPicPr>
          <p:cNvPr id="8" name="Picture 7"/>
          <p:cNvPicPr>
            <a:picLocks noChangeAspect="1"/>
          </p:cNvPicPr>
          <p:nvPr/>
        </p:nvPicPr>
        <p:blipFill>
          <a:blip r:embed="rId6"/>
          <a:stretch>
            <a:fillRect/>
          </a:stretch>
        </p:blipFill>
        <p:spPr>
          <a:xfrm>
            <a:off x="1358977" y="3112428"/>
            <a:ext cx="4069233" cy="2925592"/>
          </a:xfrm>
          <a:prstGeom prst="rect">
            <a:avLst/>
          </a:prstGeom>
        </p:spPr>
      </p:pic>
      <p:sp>
        <p:nvSpPr>
          <p:cNvPr id="9" name="TextBox 8"/>
          <p:cNvSpPr txBox="1"/>
          <p:nvPr/>
        </p:nvSpPr>
        <p:spPr>
          <a:xfrm>
            <a:off x="5893724" y="3541289"/>
            <a:ext cx="2693323" cy="1815882"/>
          </a:xfrm>
          <a:prstGeom prst="rect">
            <a:avLst/>
          </a:prstGeom>
          <a:noFill/>
        </p:spPr>
        <p:txBody>
          <a:bodyPr wrap="square" rtlCol="0">
            <a:spAutoFit/>
          </a:bodyPr>
          <a:lstStyle/>
          <a:p>
            <a:pPr indent="274320"/>
            <a:r>
              <a:rPr lang="en-US" sz="1600" dirty="0" smtClean="0"/>
              <a:t>The region between the lines shows the wavelength and numerical aperture of cameras simultaneously having a resolution of 100 nm or better and a DOF of 0.5 um or better.</a:t>
            </a:r>
            <a:endParaRPr lang="en-US" sz="1600" dirty="0"/>
          </a:p>
        </p:txBody>
      </p:sp>
      <p:sp>
        <p:nvSpPr>
          <p:cNvPr id="11" name="Rectangle 10"/>
          <p:cNvSpPr/>
          <p:nvPr/>
        </p:nvSpPr>
        <p:spPr>
          <a:xfrm>
            <a:off x="2058785" y="6073040"/>
            <a:ext cx="6096000" cy="400110"/>
          </a:xfrm>
          <a:prstGeom prst="rect">
            <a:avLst/>
          </a:prstGeom>
        </p:spPr>
        <p:txBody>
          <a:bodyPr>
            <a:spAutoFit/>
          </a:bodyPr>
          <a:lstStyle/>
          <a:p>
            <a:r>
              <a:rPr lang="en-US" sz="1000" dirty="0" smtClean="0"/>
              <a:t>        is the wavelength of the radiation used to carry out the imaging, and NA is the numerical aperture of the imaging system (or camera or optics)</a:t>
            </a:r>
            <a:endParaRPr lang="en-US" sz="1000" dirty="0"/>
          </a:p>
        </p:txBody>
      </p:sp>
      <p:graphicFrame>
        <p:nvGraphicFramePr>
          <p:cNvPr id="12" name="Object 11"/>
          <p:cNvGraphicFramePr>
            <a:graphicFrameLocks noChangeAspect="1"/>
          </p:cNvGraphicFramePr>
          <p:nvPr>
            <p:extLst>
              <p:ext uri="{D42A27DB-BD31-4B8C-83A1-F6EECF244321}">
                <p14:modId xmlns:p14="http://schemas.microsoft.com/office/powerpoint/2010/main" val="3617937354"/>
              </p:ext>
            </p:extLst>
          </p:nvPr>
        </p:nvGraphicFramePr>
        <p:xfrm>
          <a:off x="2319467" y="6112834"/>
          <a:ext cx="128288" cy="163275"/>
        </p:xfrm>
        <a:graphic>
          <a:graphicData uri="http://schemas.openxmlformats.org/presentationml/2006/ole">
            <mc:AlternateContent xmlns:mc="http://schemas.openxmlformats.org/markup-compatibility/2006">
              <mc:Choice xmlns:v="urn:schemas-microsoft-com:vml" Requires="v">
                <p:oleObj spid="_x0000_s1046" name="Equation" r:id="rId7" imgW="139680" imgH="177480" progId="Equation.DSMT4">
                  <p:embed/>
                </p:oleObj>
              </mc:Choice>
              <mc:Fallback>
                <p:oleObj name="Equation" r:id="rId7" imgW="139680" imgH="177480" progId="Equation.DSMT4">
                  <p:embed/>
                  <p:pic>
                    <p:nvPicPr>
                      <p:cNvPr id="0" name=""/>
                      <p:cNvPicPr/>
                      <p:nvPr/>
                    </p:nvPicPr>
                    <p:blipFill>
                      <a:blip r:embed="rId8"/>
                      <a:stretch>
                        <a:fillRect/>
                      </a:stretch>
                    </p:blipFill>
                    <p:spPr>
                      <a:xfrm>
                        <a:off x="2319467" y="6112834"/>
                        <a:ext cx="128288" cy="163275"/>
                      </a:xfrm>
                      <a:prstGeom prst="rect">
                        <a:avLst/>
                      </a:prstGeom>
                    </p:spPr>
                  </p:pic>
                </p:oleObj>
              </mc:Fallback>
            </mc:AlternateContent>
          </a:graphicData>
        </a:graphic>
      </p:graphicFrame>
      <p:sp>
        <p:nvSpPr>
          <p:cNvPr id="13" name="Title 1"/>
          <p:cNvSpPr txBox="1">
            <a:spLocks/>
          </p:cNvSpPr>
          <p:nvPr/>
        </p:nvSpPr>
        <p:spPr>
          <a:xfrm>
            <a:off x="467875" y="446736"/>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chemeClr val="tx1"/>
                </a:solidFill>
              </a:rPr>
              <a:t>Why EUV</a:t>
            </a:r>
            <a:endParaRPr lang="en-US" sz="2800" dirty="0">
              <a:solidFill>
                <a:schemeClr val="tx1"/>
              </a:solidFill>
            </a:endParaRPr>
          </a:p>
        </p:txBody>
      </p:sp>
    </p:spTree>
    <p:extLst>
      <p:ext uri="{BB962C8B-B14F-4D97-AF65-F5344CB8AC3E}">
        <p14:creationId xmlns:p14="http://schemas.microsoft.com/office/powerpoint/2010/main" val="439694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1539" y="372791"/>
            <a:ext cx="8596668" cy="1320800"/>
          </a:xfrm>
        </p:spPr>
        <p:txBody>
          <a:bodyPr>
            <a:normAutofit/>
          </a:bodyPr>
          <a:lstStyle/>
          <a:p>
            <a:r>
              <a:rPr lang="en-US" sz="2800" dirty="0">
                <a:solidFill>
                  <a:schemeClr val="tx1"/>
                </a:solidFill>
              </a:rPr>
              <a:t>Source-FEL</a:t>
            </a:r>
          </a:p>
        </p:txBody>
      </p:sp>
      <p:sp>
        <p:nvSpPr>
          <p:cNvPr id="10" name="Rectangle 9"/>
          <p:cNvSpPr/>
          <p:nvPr/>
        </p:nvSpPr>
        <p:spPr>
          <a:xfrm>
            <a:off x="5608722" y="586153"/>
            <a:ext cx="2846100" cy="276999"/>
          </a:xfrm>
          <a:prstGeom prst="rect">
            <a:avLst/>
          </a:prstGeom>
        </p:spPr>
        <p:txBody>
          <a:bodyPr wrap="none">
            <a:spAutoFit/>
          </a:bodyPr>
          <a:lstStyle/>
          <a:p>
            <a:r>
              <a:rPr lang="en-US" sz="1200" dirty="0" smtClean="0"/>
              <a:t>Proc. of SPIE Vol. 9422 94220D-2(2015)</a:t>
            </a:r>
            <a:endParaRPr lang="en-US" sz="1200" dirty="0"/>
          </a:p>
        </p:txBody>
      </p:sp>
      <p:pic>
        <p:nvPicPr>
          <p:cNvPr id="2" name="Picture 1"/>
          <p:cNvPicPr>
            <a:picLocks noChangeAspect="1"/>
          </p:cNvPicPr>
          <p:nvPr/>
        </p:nvPicPr>
        <p:blipFill>
          <a:blip r:embed="rId3"/>
          <a:stretch>
            <a:fillRect/>
          </a:stretch>
        </p:blipFill>
        <p:spPr>
          <a:xfrm>
            <a:off x="726349" y="1504678"/>
            <a:ext cx="10037445" cy="2276376"/>
          </a:xfrm>
          <a:prstGeom prst="rect">
            <a:avLst/>
          </a:prstGeom>
        </p:spPr>
      </p:pic>
      <p:sp>
        <p:nvSpPr>
          <p:cNvPr id="3" name="Rectangle 2"/>
          <p:cNvSpPr/>
          <p:nvPr/>
        </p:nvSpPr>
        <p:spPr>
          <a:xfrm>
            <a:off x="2697071" y="3924441"/>
            <a:ext cx="6096000" cy="307777"/>
          </a:xfrm>
          <a:prstGeom prst="rect">
            <a:avLst/>
          </a:prstGeom>
        </p:spPr>
        <p:txBody>
          <a:bodyPr>
            <a:spAutoFit/>
          </a:bodyPr>
          <a:lstStyle/>
          <a:p>
            <a:r>
              <a:rPr lang="en-US" sz="1400" dirty="0" smtClean="0"/>
              <a:t>FEL operation efficiency options comparison relative to availability</a:t>
            </a:r>
            <a:endParaRPr lang="en-US" sz="1400" dirty="0"/>
          </a:p>
        </p:txBody>
      </p:sp>
    </p:spTree>
    <p:extLst>
      <p:ext uri="{BB962C8B-B14F-4D97-AF65-F5344CB8AC3E}">
        <p14:creationId xmlns:p14="http://schemas.microsoft.com/office/powerpoint/2010/main" val="731274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84662" y="760793"/>
            <a:ext cx="7254241" cy="5385609"/>
          </a:xfrm>
          <a:prstGeom prst="rect">
            <a:avLst/>
          </a:prstGeom>
        </p:spPr>
      </p:pic>
      <p:sp>
        <p:nvSpPr>
          <p:cNvPr id="5" name="Title 1"/>
          <p:cNvSpPr>
            <a:spLocks noGrp="1"/>
          </p:cNvSpPr>
          <p:nvPr>
            <p:ph type="title"/>
          </p:nvPr>
        </p:nvSpPr>
        <p:spPr>
          <a:xfrm>
            <a:off x="581539" y="372791"/>
            <a:ext cx="8596668" cy="1320800"/>
          </a:xfrm>
        </p:spPr>
        <p:txBody>
          <a:bodyPr>
            <a:normAutofit/>
          </a:bodyPr>
          <a:lstStyle/>
          <a:p>
            <a:r>
              <a:rPr lang="en-US" sz="2800" dirty="0">
                <a:solidFill>
                  <a:schemeClr val="tx1"/>
                </a:solidFill>
              </a:rPr>
              <a:t>Source-FEL</a:t>
            </a:r>
          </a:p>
        </p:txBody>
      </p:sp>
      <p:sp>
        <p:nvSpPr>
          <p:cNvPr id="6" name="Rectangle 5"/>
          <p:cNvSpPr/>
          <p:nvPr/>
        </p:nvSpPr>
        <p:spPr>
          <a:xfrm>
            <a:off x="4943009" y="527258"/>
            <a:ext cx="4235198" cy="307777"/>
          </a:xfrm>
          <a:prstGeom prst="rect">
            <a:avLst/>
          </a:prstGeom>
        </p:spPr>
        <p:txBody>
          <a:bodyPr wrap="none">
            <a:spAutoFit/>
          </a:bodyPr>
          <a:lstStyle/>
          <a:p>
            <a:r>
              <a:rPr lang="en-US" sz="1400" dirty="0" smtClean="0"/>
              <a:t>2014 EUV Workshop on EUV and Soft X-ray Sources</a:t>
            </a:r>
            <a:endParaRPr lang="en-US" sz="1400" dirty="0"/>
          </a:p>
        </p:txBody>
      </p:sp>
    </p:spTree>
    <p:extLst>
      <p:ext uri="{BB962C8B-B14F-4D97-AF65-F5344CB8AC3E}">
        <p14:creationId xmlns:p14="http://schemas.microsoft.com/office/powerpoint/2010/main" val="2128357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1539" y="372791"/>
            <a:ext cx="8596668" cy="1320800"/>
          </a:xfrm>
        </p:spPr>
        <p:txBody>
          <a:bodyPr>
            <a:normAutofit/>
          </a:bodyPr>
          <a:lstStyle/>
          <a:p>
            <a:r>
              <a:rPr lang="en-US" sz="2800" dirty="0">
                <a:solidFill>
                  <a:schemeClr val="tx1"/>
                </a:solidFill>
              </a:rPr>
              <a:t>Source-FEL</a:t>
            </a:r>
          </a:p>
        </p:txBody>
      </p:sp>
      <p:pic>
        <p:nvPicPr>
          <p:cNvPr id="2" name="Picture 1"/>
          <p:cNvPicPr>
            <a:picLocks noChangeAspect="1"/>
          </p:cNvPicPr>
          <p:nvPr/>
        </p:nvPicPr>
        <p:blipFill>
          <a:blip r:embed="rId2"/>
          <a:stretch>
            <a:fillRect/>
          </a:stretch>
        </p:blipFill>
        <p:spPr>
          <a:xfrm>
            <a:off x="1311865" y="909773"/>
            <a:ext cx="7196409" cy="5339029"/>
          </a:xfrm>
          <a:prstGeom prst="rect">
            <a:avLst/>
          </a:prstGeom>
        </p:spPr>
      </p:pic>
      <p:sp>
        <p:nvSpPr>
          <p:cNvPr id="6" name="Rectangle 5"/>
          <p:cNvSpPr/>
          <p:nvPr/>
        </p:nvSpPr>
        <p:spPr>
          <a:xfrm>
            <a:off x="4460445" y="601996"/>
            <a:ext cx="4235198" cy="307777"/>
          </a:xfrm>
          <a:prstGeom prst="rect">
            <a:avLst/>
          </a:prstGeom>
        </p:spPr>
        <p:txBody>
          <a:bodyPr wrap="none">
            <a:spAutoFit/>
          </a:bodyPr>
          <a:lstStyle/>
          <a:p>
            <a:r>
              <a:rPr lang="en-US" sz="1400" dirty="0" smtClean="0"/>
              <a:t>2014 EUV Workshop on EUV and Soft X-ray Sources</a:t>
            </a:r>
            <a:endParaRPr lang="en-US" sz="1400" dirty="0"/>
          </a:p>
        </p:txBody>
      </p:sp>
    </p:spTree>
    <p:extLst>
      <p:ext uri="{BB962C8B-B14F-4D97-AF65-F5344CB8AC3E}">
        <p14:creationId xmlns:p14="http://schemas.microsoft.com/office/powerpoint/2010/main" val="11524359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1539" y="372791"/>
            <a:ext cx="8596668" cy="1320800"/>
          </a:xfrm>
        </p:spPr>
        <p:txBody>
          <a:bodyPr>
            <a:normAutofit/>
          </a:bodyPr>
          <a:lstStyle/>
          <a:p>
            <a:r>
              <a:rPr lang="en-US" sz="2800" dirty="0">
                <a:solidFill>
                  <a:schemeClr val="tx1"/>
                </a:solidFill>
              </a:rPr>
              <a:t>Source-FEL</a:t>
            </a:r>
          </a:p>
        </p:txBody>
      </p:sp>
      <p:pic>
        <p:nvPicPr>
          <p:cNvPr id="3" name="Picture 2"/>
          <p:cNvPicPr>
            <a:picLocks noChangeAspect="1"/>
          </p:cNvPicPr>
          <p:nvPr/>
        </p:nvPicPr>
        <p:blipFill>
          <a:blip r:embed="rId2"/>
          <a:stretch>
            <a:fillRect/>
          </a:stretch>
        </p:blipFill>
        <p:spPr>
          <a:xfrm>
            <a:off x="1159328" y="1118779"/>
            <a:ext cx="7775666" cy="4834869"/>
          </a:xfrm>
          <a:prstGeom prst="rect">
            <a:avLst/>
          </a:prstGeom>
        </p:spPr>
      </p:pic>
      <p:sp>
        <p:nvSpPr>
          <p:cNvPr id="6" name="Rectangle 5"/>
          <p:cNvSpPr/>
          <p:nvPr/>
        </p:nvSpPr>
        <p:spPr>
          <a:xfrm>
            <a:off x="4699796" y="591897"/>
            <a:ext cx="4235198" cy="307777"/>
          </a:xfrm>
          <a:prstGeom prst="rect">
            <a:avLst/>
          </a:prstGeom>
        </p:spPr>
        <p:txBody>
          <a:bodyPr wrap="none">
            <a:spAutoFit/>
          </a:bodyPr>
          <a:lstStyle/>
          <a:p>
            <a:r>
              <a:rPr lang="en-US" sz="1400" dirty="0" smtClean="0"/>
              <a:t>2014 EUV Workshop on EUV and Soft X-ray Sources</a:t>
            </a:r>
            <a:endParaRPr lang="en-US" sz="1400" dirty="0"/>
          </a:p>
        </p:txBody>
      </p:sp>
    </p:spTree>
    <p:extLst>
      <p:ext uri="{BB962C8B-B14F-4D97-AF65-F5344CB8AC3E}">
        <p14:creationId xmlns:p14="http://schemas.microsoft.com/office/powerpoint/2010/main" val="38157997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1539" y="372791"/>
            <a:ext cx="8596668" cy="1320800"/>
          </a:xfrm>
        </p:spPr>
        <p:txBody>
          <a:bodyPr>
            <a:normAutofit/>
          </a:bodyPr>
          <a:lstStyle/>
          <a:p>
            <a:r>
              <a:rPr lang="en-US" sz="2800" dirty="0" smtClean="0">
                <a:solidFill>
                  <a:schemeClr val="tx1"/>
                </a:solidFill>
              </a:rPr>
              <a:t>Mask</a:t>
            </a:r>
            <a:endParaRPr lang="en-US" sz="2800" dirty="0">
              <a:solidFill>
                <a:schemeClr val="tx1"/>
              </a:solidFill>
            </a:endParaRPr>
          </a:p>
        </p:txBody>
      </p:sp>
      <p:pic>
        <p:nvPicPr>
          <p:cNvPr id="2" name="Picture 1"/>
          <p:cNvPicPr>
            <a:picLocks noChangeAspect="1"/>
          </p:cNvPicPr>
          <p:nvPr/>
        </p:nvPicPr>
        <p:blipFill>
          <a:blip r:embed="rId2"/>
          <a:stretch>
            <a:fillRect/>
          </a:stretch>
        </p:blipFill>
        <p:spPr>
          <a:xfrm>
            <a:off x="6046115" y="1496221"/>
            <a:ext cx="4299041" cy="3702406"/>
          </a:xfrm>
          <a:prstGeom prst="rect">
            <a:avLst/>
          </a:prstGeom>
        </p:spPr>
      </p:pic>
      <p:pic>
        <p:nvPicPr>
          <p:cNvPr id="4" name="Picture 3"/>
          <p:cNvPicPr>
            <a:picLocks noChangeAspect="1"/>
          </p:cNvPicPr>
          <p:nvPr/>
        </p:nvPicPr>
        <p:blipFill>
          <a:blip r:embed="rId3"/>
          <a:stretch>
            <a:fillRect/>
          </a:stretch>
        </p:blipFill>
        <p:spPr>
          <a:xfrm>
            <a:off x="295275" y="1720369"/>
            <a:ext cx="5597627" cy="3478258"/>
          </a:xfrm>
          <a:prstGeom prst="rect">
            <a:avLst/>
          </a:prstGeom>
        </p:spPr>
      </p:pic>
    </p:spTree>
    <p:extLst>
      <p:ext uri="{BB962C8B-B14F-4D97-AF65-F5344CB8AC3E}">
        <p14:creationId xmlns:p14="http://schemas.microsoft.com/office/powerpoint/2010/main" val="2041116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1539" y="372791"/>
            <a:ext cx="8596668" cy="1320800"/>
          </a:xfrm>
        </p:spPr>
        <p:txBody>
          <a:bodyPr>
            <a:normAutofit/>
          </a:bodyPr>
          <a:lstStyle/>
          <a:p>
            <a:r>
              <a:rPr lang="en-US" sz="2800" dirty="0" smtClean="0">
                <a:solidFill>
                  <a:schemeClr val="tx1"/>
                </a:solidFill>
              </a:rPr>
              <a:t>Mask</a:t>
            </a:r>
            <a:endParaRPr lang="en-US" sz="2800" dirty="0">
              <a:solidFill>
                <a:schemeClr val="tx1"/>
              </a:solidFill>
            </a:endParaRPr>
          </a:p>
        </p:txBody>
      </p:sp>
      <p:pic>
        <p:nvPicPr>
          <p:cNvPr id="2" name="Picture 1"/>
          <p:cNvPicPr>
            <a:picLocks noChangeAspect="1"/>
          </p:cNvPicPr>
          <p:nvPr/>
        </p:nvPicPr>
        <p:blipFill>
          <a:blip r:embed="rId2"/>
          <a:stretch>
            <a:fillRect/>
          </a:stretch>
        </p:blipFill>
        <p:spPr>
          <a:xfrm>
            <a:off x="1024753" y="1302982"/>
            <a:ext cx="4638675" cy="3943350"/>
          </a:xfrm>
          <a:prstGeom prst="rect">
            <a:avLst/>
          </a:prstGeom>
        </p:spPr>
      </p:pic>
      <p:pic>
        <p:nvPicPr>
          <p:cNvPr id="4" name="Picture 3"/>
          <p:cNvPicPr>
            <a:picLocks noChangeAspect="1"/>
          </p:cNvPicPr>
          <p:nvPr/>
        </p:nvPicPr>
        <p:blipFill>
          <a:blip r:embed="rId3"/>
          <a:stretch>
            <a:fillRect/>
          </a:stretch>
        </p:blipFill>
        <p:spPr>
          <a:xfrm>
            <a:off x="5878042" y="483542"/>
            <a:ext cx="2726378" cy="2621265"/>
          </a:xfrm>
          <a:prstGeom prst="rect">
            <a:avLst/>
          </a:prstGeom>
        </p:spPr>
      </p:pic>
      <p:pic>
        <p:nvPicPr>
          <p:cNvPr id="6" name="Picture 5"/>
          <p:cNvPicPr>
            <a:picLocks noChangeAspect="1"/>
          </p:cNvPicPr>
          <p:nvPr/>
        </p:nvPicPr>
        <p:blipFill>
          <a:blip r:embed="rId4"/>
          <a:stretch>
            <a:fillRect/>
          </a:stretch>
        </p:blipFill>
        <p:spPr>
          <a:xfrm>
            <a:off x="5878042" y="3104807"/>
            <a:ext cx="2726378" cy="2790612"/>
          </a:xfrm>
          <a:prstGeom prst="rect">
            <a:avLst/>
          </a:prstGeom>
        </p:spPr>
      </p:pic>
    </p:spTree>
    <p:extLst>
      <p:ext uri="{BB962C8B-B14F-4D97-AF65-F5344CB8AC3E}">
        <p14:creationId xmlns:p14="http://schemas.microsoft.com/office/powerpoint/2010/main" val="2738101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a:solidFill>
                  <a:schemeClr val="tx1"/>
                </a:solidFill>
              </a:rPr>
              <a:t>P</a:t>
            </a:r>
            <a:r>
              <a:rPr lang="en-US" altLang="zh-CN" sz="2800" dirty="0" smtClean="0">
                <a:solidFill>
                  <a:schemeClr val="tx1"/>
                </a:solidFill>
              </a:rPr>
              <a:t>hotoresist</a:t>
            </a:r>
            <a:endParaRPr lang="en-US" sz="2800" dirty="0">
              <a:solidFill>
                <a:schemeClr val="tx1"/>
              </a:solidFill>
            </a:endParaRPr>
          </a:p>
        </p:txBody>
      </p:sp>
      <p:sp>
        <p:nvSpPr>
          <p:cNvPr id="3" name="Content Placeholder 2"/>
          <p:cNvSpPr>
            <a:spLocks noGrp="1"/>
          </p:cNvSpPr>
          <p:nvPr>
            <p:ph idx="1"/>
          </p:nvPr>
        </p:nvSpPr>
        <p:spPr>
          <a:xfrm>
            <a:off x="1990117" y="1535336"/>
            <a:ext cx="8596668" cy="3880773"/>
          </a:xfrm>
        </p:spPr>
        <p:txBody>
          <a:bodyPr/>
          <a:lstStyle/>
          <a:p>
            <a:r>
              <a:rPr lang="en-US" altLang="zh-CN" dirty="0" smtClean="0"/>
              <a:t>Resolution</a:t>
            </a:r>
          </a:p>
          <a:p>
            <a:r>
              <a:rPr lang="en-US" dirty="0" smtClean="0"/>
              <a:t>Line-edge roughness</a:t>
            </a:r>
          </a:p>
          <a:p>
            <a:r>
              <a:rPr lang="en-US" dirty="0" smtClean="0"/>
              <a:t>Sensitivity </a:t>
            </a:r>
            <a:endParaRPr lang="en-US" dirty="0"/>
          </a:p>
        </p:txBody>
      </p:sp>
      <p:pic>
        <p:nvPicPr>
          <p:cNvPr id="4" name="Picture 3"/>
          <p:cNvPicPr>
            <a:picLocks noChangeAspect="1"/>
          </p:cNvPicPr>
          <p:nvPr/>
        </p:nvPicPr>
        <p:blipFill>
          <a:blip r:embed="rId2"/>
          <a:stretch>
            <a:fillRect/>
          </a:stretch>
        </p:blipFill>
        <p:spPr>
          <a:xfrm>
            <a:off x="4950380" y="831089"/>
            <a:ext cx="3549587" cy="2569300"/>
          </a:xfrm>
          <a:prstGeom prst="rect">
            <a:avLst/>
          </a:prstGeom>
        </p:spPr>
      </p:pic>
      <p:pic>
        <p:nvPicPr>
          <p:cNvPr id="5" name="Picture 4"/>
          <p:cNvPicPr>
            <a:picLocks noChangeAspect="1"/>
          </p:cNvPicPr>
          <p:nvPr/>
        </p:nvPicPr>
        <p:blipFill>
          <a:blip r:embed="rId3"/>
          <a:stretch>
            <a:fillRect/>
          </a:stretch>
        </p:blipFill>
        <p:spPr>
          <a:xfrm>
            <a:off x="496157" y="3621878"/>
            <a:ext cx="2953322" cy="2255890"/>
          </a:xfrm>
          <a:prstGeom prst="rect">
            <a:avLst/>
          </a:prstGeom>
        </p:spPr>
      </p:pic>
      <p:pic>
        <p:nvPicPr>
          <p:cNvPr id="6" name="Picture 5"/>
          <p:cNvPicPr>
            <a:picLocks noChangeAspect="1"/>
          </p:cNvPicPr>
          <p:nvPr/>
        </p:nvPicPr>
        <p:blipFill>
          <a:blip r:embed="rId4"/>
          <a:stretch>
            <a:fillRect/>
          </a:stretch>
        </p:blipFill>
        <p:spPr>
          <a:xfrm>
            <a:off x="3395280" y="3709584"/>
            <a:ext cx="3160776" cy="2017517"/>
          </a:xfrm>
          <a:prstGeom prst="rect">
            <a:avLst/>
          </a:prstGeom>
        </p:spPr>
      </p:pic>
      <p:pic>
        <p:nvPicPr>
          <p:cNvPr id="7" name="Picture 6"/>
          <p:cNvPicPr>
            <a:picLocks noChangeAspect="1"/>
          </p:cNvPicPr>
          <p:nvPr/>
        </p:nvPicPr>
        <p:blipFill>
          <a:blip r:embed="rId5"/>
          <a:stretch>
            <a:fillRect/>
          </a:stretch>
        </p:blipFill>
        <p:spPr>
          <a:xfrm>
            <a:off x="6471332" y="3745005"/>
            <a:ext cx="2899123" cy="1946673"/>
          </a:xfrm>
          <a:prstGeom prst="rect">
            <a:avLst/>
          </a:prstGeom>
        </p:spPr>
      </p:pic>
    </p:spTree>
    <p:extLst>
      <p:ext uri="{BB962C8B-B14F-4D97-AF65-F5344CB8AC3E}">
        <p14:creationId xmlns:p14="http://schemas.microsoft.com/office/powerpoint/2010/main" val="1336296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a:solidFill>
                  <a:schemeClr val="tx1"/>
                </a:solidFill>
              </a:rPr>
              <a:t>C</a:t>
            </a:r>
            <a:r>
              <a:rPr lang="en-US" altLang="zh-CN" sz="2800" dirty="0" smtClean="0">
                <a:solidFill>
                  <a:schemeClr val="tx1"/>
                </a:solidFill>
              </a:rPr>
              <a:t>onclusion</a:t>
            </a:r>
            <a:endParaRPr lang="en-US" sz="2800" dirty="0">
              <a:solidFill>
                <a:schemeClr val="tx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3377673"/>
              </p:ext>
            </p:extLst>
          </p:nvPr>
        </p:nvGraphicFramePr>
        <p:xfrm>
          <a:off x="677863" y="2160588"/>
          <a:ext cx="8596312" cy="2595880"/>
        </p:xfrm>
        <a:graphic>
          <a:graphicData uri="http://schemas.openxmlformats.org/drawingml/2006/table">
            <a:tbl>
              <a:tblPr firstRow="1" bandRow="1">
                <a:tableStyleId>{5C22544A-7EE6-4342-B048-85BDC9FD1C3A}</a:tableStyleId>
              </a:tblPr>
              <a:tblGrid>
                <a:gridCol w="4298156"/>
                <a:gridCol w="4298156"/>
              </a:tblGrid>
              <a:tr h="370840">
                <a:tc gridSpan="2">
                  <a:txBody>
                    <a:bodyPr/>
                    <a:lstStyle/>
                    <a:p>
                      <a:pPr algn="ctr"/>
                      <a:r>
                        <a:rPr lang="en-US" dirty="0" smtClean="0">
                          <a:solidFill>
                            <a:schemeClr val="tx1"/>
                          </a:solidFill>
                        </a:rPr>
                        <a:t>FEL-Based</a:t>
                      </a:r>
                      <a:r>
                        <a:rPr lang="en-US" baseline="0" dirty="0" smtClean="0">
                          <a:solidFill>
                            <a:schemeClr val="tx1"/>
                          </a:solidFill>
                        </a:rPr>
                        <a:t> EUV sources</a:t>
                      </a:r>
                      <a:endParaRPr lang="en-US" dirty="0">
                        <a:solidFill>
                          <a:schemeClr val="tx1"/>
                        </a:solidFill>
                      </a:endParaRPr>
                    </a:p>
                  </a:txBody>
                  <a:tcPr/>
                </a:tc>
                <a:tc hMerge="1">
                  <a:txBody>
                    <a:bodyPr/>
                    <a:lstStyle/>
                    <a:p>
                      <a:endParaRPr lang="en-US" dirty="0"/>
                    </a:p>
                  </a:txBody>
                  <a:tcPr/>
                </a:tc>
              </a:tr>
              <a:tr h="370840">
                <a:tc>
                  <a:txBody>
                    <a:bodyPr/>
                    <a:lstStyle/>
                    <a:p>
                      <a:pPr algn="ctr"/>
                      <a:r>
                        <a:rPr lang="en-US" dirty="0" smtClean="0"/>
                        <a:t>Pros</a:t>
                      </a:r>
                      <a:endParaRPr lang="en-US" dirty="0"/>
                    </a:p>
                  </a:txBody>
                  <a:tcPr/>
                </a:tc>
                <a:tc>
                  <a:txBody>
                    <a:bodyPr/>
                    <a:lstStyle/>
                    <a:p>
                      <a:pPr algn="ctr"/>
                      <a:r>
                        <a:rPr lang="en-US" dirty="0" smtClean="0"/>
                        <a:t>Cons</a:t>
                      </a:r>
                      <a:endParaRPr lang="en-US" dirty="0"/>
                    </a:p>
                  </a:txBody>
                  <a:tcPr/>
                </a:tc>
              </a:tr>
              <a:tr h="370840">
                <a:tc>
                  <a:txBody>
                    <a:bodyPr/>
                    <a:lstStyle/>
                    <a:p>
                      <a:pPr algn="ctr"/>
                      <a:r>
                        <a:rPr lang="en-US" dirty="0" smtClean="0"/>
                        <a:t>High</a:t>
                      </a:r>
                      <a:r>
                        <a:rPr lang="en-US" baseline="0" dirty="0" smtClean="0"/>
                        <a:t> average power ~kW</a:t>
                      </a:r>
                      <a:endParaRPr lang="en-US" dirty="0"/>
                    </a:p>
                  </a:txBody>
                  <a:tcPr/>
                </a:tc>
                <a:tc>
                  <a:txBody>
                    <a:bodyPr/>
                    <a:lstStyle/>
                    <a:p>
                      <a:pPr algn="ctr"/>
                      <a:r>
                        <a:rPr lang="en-US" dirty="0" smtClean="0"/>
                        <a:t>Cost (Construction</a:t>
                      </a:r>
                      <a:r>
                        <a:rPr lang="en-US" baseline="0" dirty="0" smtClean="0"/>
                        <a:t> and Operation</a:t>
                      </a:r>
                      <a:r>
                        <a:rPr lang="en-US" dirty="0" smtClean="0"/>
                        <a:t>) </a:t>
                      </a:r>
                      <a:endParaRPr lang="en-US" dirty="0"/>
                    </a:p>
                  </a:txBody>
                  <a:tcPr/>
                </a:tc>
              </a:tr>
              <a:tr h="370840">
                <a:tc>
                  <a:txBody>
                    <a:bodyPr/>
                    <a:lstStyle/>
                    <a:p>
                      <a:pPr algn="ctr"/>
                      <a:r>
                        <a:rPr lang="en-US" dirty="0" smtClean="0"/>
                        <a:t>Clean (No debris)</a:t>
                      </a:r>
                      <a:endParaRPr lang="en-US" dirty="0"/>
                    </a:p>
                  </a:txBody>
                  <a:tcPr/>
                </a:tc>
                <a:tc>
                  <a:txBody>
                    <a:bodyPr/>
                    <a:lstStyle/>
                    <a:p>
                      <a:pPr algn="ctr"/>
                      <a:r>
                        <a:rPr lang="en-US" dirty="0" smtClean="0"/>
                        <a:t>Big footprint</a:t>
                      </a:r>
                      <a:endParaRPr lang="en-US" dirty="0"/>
                    </a:p>
                  </a:txBody>
                  <a:tcPr/>
                </a:tc>
              </a:tr>
              <a:tr h="370840">
                <a:tc>
                  <a:txBody>
                    <a:bodyPr/>
                    <a:lstStyle/>
                    <a:p>
                      <a:pPr algn="ctr"/>
                      <a:r>
                        <a:rPr lang="en-US" dirty="0" smtClean="0"/>
                        <a:t>Tunable</a:t>
                      </a:r>
                      <a:endParaRPr lang="en-US" dirty="0"/>
                    </a:p>
                  </a:txBody>
                  <a:tcPr/>
                </a:tc>
                <a:tc>
                  <a:txBody>
                    <a:bodyPr/>
                    <a:lstStyle/>
                    <a:p>
                      <a:pPr algn="ctr"/>
                      <a:r>
                        <a:rPr lang="en-US" dirty="0" smtClean="0"/>
                        <a:t>Technical complexity</a:t>
                      </a:r>
                      <a:endParaRPr lang="en-US" dirty="0"/>
                    </a:p>
                  </a:txBody>
                  <a:tcPr/>
                </a:tc>
              </a:tr>
              <a:tr h="370840">
                <a:tc>
                  <a:txBody>
                    <a:bodyPr/>
                    <a:lstStyle/>
                    <a:p>
                      <a:pPr algn="ctr"/>
                      <a:endParaRPr lang="en-US" dirty="0"/>
                    </a:p>
                  </a:txBody>
                  <a:tcPr/>
                </a:tc>
                <a:tc>
                  <a:txBody>
                    <a:bodyPr/>
                    <a:lstStyle/>
                    <a:p>
                      <a:pPr algn="ctr"/>
                      <a:r>
                        <a:rPr lang="en-US" dirty="0" smtClean="0"/>
                        <a:t>Optics damage (high</a:t>
                      </a:r>
                      <a:r>
                        <a:rPr lang="en-US" baseline="0" dirty="0" smtClean="0"/>
                        <a:t> brilliance</a:t>
                      </a:r>
                      <a:r>
                        <a:rPr lang="en-US" dirty="0" smtClean="0"/>
                        <a:t>)</a:t>
                      </a:r>
                      <a:endParaRPr lang="en-US" dirty="0"/>
                    </a:p>
                  </a:txBody>
                  <a:tcPr/>
                </a:tc>
              </a:tr>
              <a:tr h="370840">
                <a:tc>
                  <a:txBody>
                    <a:bodyPr/>
                    <a:lstStyle/>
                    <a:p>
                      <a:pPr algn="ctr"/>
                      <a:endParaRPr lang="en-US" dirty="0"/>
                    </a:p>
                  </a:txBody>
                  <a:tcPr/>
                </a:tc>
                <a:tc>
                  <a:txBody>
                    <a:bodyPr/>
                    <a:lstStyle/>
                    <a:p>
                      <a:pPr algn="ctr"/>
                      <a:r>
                        <a:rPr lang="en-US" dirty="0" smtClean="0"/>
                        <a:t>Need</a:t>
                      </a:r>
                      <a:r>
                        <a:rPr lang="en-US" baseline="0" dirty="0" smtClean="0"/>
                        <a:t> optimization</a:t>
                      </a:r>
                      <a:endParaRPr lang="en-US" dirty="0"/>
                    </a:p>
                  </a:txBody>
                  <a:tcPr/>
                </a:tc>
              </a:tr>
            </a:tbl>
          </a:graphicData>
        </a:graphic>
      </p:graphicFrame>
      <p:sp>
        <p:nvSpPr>
          <p:cNvPr id="3" name="Rectangle 2"/>
          <p:cNvSpPr/>
          <p:nvPr/>
        </p:nvSpPr>
        <p:spPr>
          <a:xfrm>
            <a:off x="2051304" y="5241512"/>
            <a:ext cx="6096000" cy="830997"/>
          </a:xfrm>
          <a:prstGeom prst="rect">
            <a:avLst/>
          </a:prstGeom>
        </p:spPr>
        <p:txBody>
          <a:bodyPr>
            <a:spAutoFit/>
          </a:bodyPr>
          <a:lstStyle/>
          <a:p>
            <a:r>
              <a:rPr lang="en-US" sz="1200" dirty="0" smtClean="0"/>
              <a:t>       Optimization</a:t>
            </a:r>
            <a:r>
              <a:rPr lang="en-US" altLang="zh-CN" sz="1200" dirty="0" smtClean="0"/>
              <a:t>——</a:t>
            </a:r>
            <a:r>
              <a:rPr lang="en-US" sz="1200" dirty="0" smtClean="0"/>
              <a:t>SASE  </a:t>
            </a:r>
            <a:r>
              <a:rPr lang="en-US" sz="1200" dirty="0"/>
              <a:t>FEL  pulse (typically 0.1mJ, 100fs, 1 mm diameter) </a:t>
            </a:r>
            <a:r>
              <a:rPr lang="en-US" sz="1200" dirty="0" smtClean="0"/>
              <a:t>   high </a:t>
            </a:r>
            <a:r>
              <a:rPr lang="en-US" sz="1200" dirty="0"/>
              <a:t>beam </a:t>
            </a:r>
            <a:r>
              <a:rPr lang="en-US" sz="1200" dirty="0" err="1"/>
              <a:t>fluence</a:t>
            </a:r>
            <a:r>
              <a:rPr lang="en-US" sz="1200" dirty="0"/>
              <a:t> (resist ablation threshold), high spatial coherence (speckle  and  interference patterns), random  longitudinal  mode  spikes  of high peak power micro pulses (not </a:t>
            </a:r>
            <a:r>
              <a:rPr lang="en-US" sz="1200" dirty="0" err="1"/>
              <a:t>favourable</a:t>
            </a:r>
            <a:r>
              <a:rPr lang="en-US" sz="1200" dirty="0"/>
              <a:t> to resist chemistry).</a:t>
            </a:r>
          </a:p>
        </p:txBody>
      </p:sp>
    </p:spTree>
    <p:extLst>
      <p:ext uri="{BB962C8B-B14F-4D97-AF65-F5344CB8AC3E}">
        <p14:creationId xmlns:p14="http://schemas.microsoft.com/office/powerpoint/2010/main" val="3517263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6392" y="2497328"/>
            <a:ext cx="5312664" cy="923330"/>
          </a:xfrm>
          <a:prstGeom prst="rect">
            <a:avLst/>
          </a:prstGeom>
          <a:noFill/>
        </p:spPr>
        <p:txBody>
          <a:bodyPr wrap="square" rtlCol="0">
            <a:spAutoFit/>
          </a:bodyPr>
          <a:lstStyle/>
          <a:p>
            <a:r>
              <a:rPr lang="en-US" sz="5400" b="1" i="1" dirty="0" smtClean="0"/>
              <a:t>Thank you!</a:t>
            </a:r>
            <a:endParaRPr lang="en-US" sz="5400" b="1" i="1" dirty="0"/>
          </a:p>
        </p:txBody>
      </p:sp>
    </p:spTree>
    <p:extLst>
      <p:ext uri="{BB962C8B-B14F-4D97-AF65-F5344CB8AC3E}">
        <p14:creationId xmlns:p14="http://schemas.microsoft.com/office/powerpoint/2010/main" val="784350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smtClean="0">
                <a:solidFill>
                  <a:schemeClr val="tx1"/>
                </a:solidFill>
              </a:rPr>
              <a:t>Why 13.5nm</a:t>
            </a:r>
            <a:endParaRPr lang="en-US" sz="2800" dirty="0">
              <a:solidFill>
                <a:schemeClr val="tx1"/>
              </a:solidFill>
            </a:endParaRPr>
          </a:p>
        </p:txBody>
      </p:sp>
      <p:sp>
        <p:nvSpPr>
          <p:cNvPr id="3" name="Content Placeholder 2"/>
          <p:cNvSpPr>
            <a:spLocks noGrp="1"/>
          </p:cNvSpPr>
          <p:nvPr>
            <p:ph idx="1"/>
          </p:nvPr>
        </p:nvSpPr>
        <p:spPr>
          <a:xfrm>
            <a:off x="677334" y="1337629"/>
            <a:ext cx="8596668" cy="3880773"/>
          </a:xfrm>
        </p:spPr>
        <p:txBody>
          <a:bodyPr/>
          <a:lstStyle/>
          <a:p>
            <a:r>
              <a:rPr lang="en-US" dirty="0" smtClean="0"/>
              <a:t>Peak reflectivity </a:t>
            </a:r>
            <a:r>
              <a:rPr lang="en-US" dirty="0"/>
              <a:t>of </a:t>
            </a:r>
            <a:r>
              <a:rPr lang="en-US" dirty="0" smtClean="0"/>
              <a:t>70% </a:t>
            </a:r>
            <a:r>
              <a:rPr lang="en-US" dirty="0"/>
              <a:t>can now be routinely attained </a:t>
            </a:r>
            <a:r>
              <a:rPr lang="en-US" dirty="0" smtClean="0"/>
              <a:t>for </a:t>
            </a:r>
            <a:r>
              <a:rPr lang="en-US" dirty="0" err="1" smtClean="0"/>
              <a:t>Mo:Si</a:t>
            </a:r>
            <a:r>
              <a:rPr lang="en-US" dirty="0" smtClean="0"/>
              <a:t> </a:t>
            </a:r>
            <a:r>
              <a:rPr lang="en-US" dirty="0"/>
              <a:t>ML’s deposited by magnetron sputtering</a:t>
            </a:r>
          </a:p>
        </p:txBody>
      </p:sp>
      <p:pic>
        <p:nvPicPr>
          <p:cNvPr id="4" name="Picture 3"/>
          <p:cNvPicPr>
            <a:picLocks noChangeAspect="1"/>
          </p:cNvPicPr>
          <p:nvPr/>
        </p:nvPicPr>
        <p:blipFill>
          <a:blip r:embed="rId2"/>
          <a:stretch>
            <a:fillRect/>
          </a:stretch>
        </p:blipFill>
        <p:spPr>
          <a:xfrm>
            <a:off x="677334" y="2026921"/>
            <a:ext cx="8362171" cy="4298626"/>
          </a:xfrm>
          <a:prstGeom prst="rect">
            <a:avLst/>
          </a:prstGeom>
        </p:spPr>
      </p:pic>
    </p:spTree>
    <p:extLst>
      <p:ext uri="{BB962C8B-B14F-4D97-AF65-F5344CB8AC3E}">
        <p14:creationId xmlns:p14="http://schemas.microsoft.com/office/powerpoint/2010/main" val="1430131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smtClean="0">
                <a:solidFill>
                  <a:schemeClr val="tx1"/>
                </a:solidFill>
              </a:rPr>
              <a:t>Why 13.5nm</a:t>
            </a:r>
            <a:endParaRPr lang="en-US" sz="2800" dirty="0">
              <a:solidFill>
                <a:schemeClr val="tx1"/>
              </a:solidFill>
            </a:endParaRPr>
          </a:p>
        </p:txBody>
      </p:sp>
      <p:sp>
        <p:nvSpPr>
          <p:cNvPr id="3" name="Content Placeholder 2"/>
          <p:cNvSpPr>
            <a:spLocks noGrp="1"/>
          </p:cNvSpPr>
          <p:nvPr>
            <p:ph idx="1"/>
          </p:nvPr>
        </p:nvSpPr>
        <p:spPr>
          <a:xfrm>
            <a:off x="677334" y="1337629"/>
            <a:ext cx="8596668" cy="3880773"/>
          </a:xfrm>
        </p:spPr>
        <p:txBody>
          <a:bodyPr/>
          <a:lstStyle/>
          <a:p>
            <a:r>
              <a:rPr lang="en-US" dirty="0" smtClean="0"/>
              <a:t>Peak reflectivity </a:t>
            </a:r>
            <a:r>
              <a:rPr lang="en-US" dirty="0"/>
              <a:t>of </a:t>
            </a:r>
            <a:r>
              <a:rPr lang="en-US" dirty="0" smtClean="0"/>
              <a:t>70% </a:t>
            </a:r>
            <a:r>
              <a:rPr lang="en-US" dirty="0"/>
              <a:t>can now be routinely attained </a:t>
            </a:r>
            <a:r>
              <a:rPr lang="en-US" dirty="0" smtClean="0"/>
              <a:t>for </a:t>
            </a:r>
            <a:r>
              <a:rPr lang="en-US" dirty="0" err="1" smtClean="0"/>
              <a:t>Mo:Si</a:t>
            </a:r>
            <a:r>
              <a:rPr lang="en-US" dirty="0" smtClean="0"/>
              <a:t> </a:t>
            </a:r>
            <a:r>
              <a:rPr lang="en-US" dirty="0"/>
              <a:t>ML’s deposited by magnetron sputtering</a:t>
            </a:r>
          </a:p>
        </p:txBody>
      </p:sp>
      <p:pic>
        <p:nvPicPr>
          <p:cNvPr id="12" name="Picture 11"/>
          <p:cNvPicPr>
            <a:picLocks noChangeAspect="1"/>
          </p:cNvPicPr>
          <p:nvPr/>
        </p:nvPicPr>
        <p:blipFill>
          <a:blip r:embed="rId2"/>
          <a:stretch>
            <a:fillRect/>
          </a:stretch>
        </p:blipFill>
        <p:spPr>
          <a:xfrm>
            <a:off x="1039616" y="2040312"/>
            <a:ext cx="7053683" cy="4273666"/>
          </a:xfrm>
          <a:prstGeom prst="rect">
            <a:avLst/>
          </a:prstGeom>
        </p:spPr>
      </p:pic>
    </p:spTree>
    <p:extLst>
      <p:ext uri="{BB962C8B-B14F-4D97-AF65-F5344CB8AC3E}">
        <p14:creationId xmlns:p14="http://schemas.microsoft.com/office/powerpoint/2010/main" val="8256452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780" y="1445694"/>
            <a:ext cx="3703473" cy="3716509"/>
          </a:xfrm>
        </p:spPr>
        <p:txBody>
          <a:bodyPr>
            <a:normAutofit fontScale="92500" lnSpcReduction="20000"/>
          </a:bodyPr>
          <a:lstStyle/>
          <a:p>
            <a:r>
              <a:rPr lang="en-US" dirty="0" smtClean="0"/>
              <a:t>Source </a:t>
            </a:r>
          </a:p>
          <a:p>
            <a:r>
              <a:rPr lang="en-US" dirty="0" smtClean="0"/>
              <a:t>Strongly absorbed, vacuum</a:t>
            </a:r>
          </a:p>
          <a:p>
            <a:r>
              <a:rPr lang="en-US" dirty="0" smtClean="0"/>
              <a:t>Reflective optical elements instead of refractive</a:t>
            </a:r>
          </a:p>
          <a:p>
            <a:r>
              <a:rPr lang="en-US" dirty="0" smtClean="0"/>
              <a:t>Multilayer coating to achieve reasonable reflectivity</a:t>
            </a:r>
          </a:p>
          <a:p>
            <a:r>
              <a:rPr lang="en-US" dirty="0" smtClean="0"/>
              <a:t>Mask</a:t>
            </a:r>
            <a:r>
              <a:rPr lang="zh-CN" altLang="en-US" dirty="0" smtClean="0"/>
              <a:t>、</a:t>
            </a:r>
            <a:r>
              <a:rPr lang="en-US" dirty="0" smtClean="0"/>
              <a:t>photoresist</a:t>
            </a:r>
            <a:r>
              <a:rPr lang="zh-CN" altLang="en-US" dirty="0" smtClean="0"/>
              <a:t>、</a:t>
            </a:r>
            <a:r>
              <a:rPr lang="en-US" altLang="zh-CN" dirty="0" smtClean="0"/>
              <a:t>scanner</a:t>
            </a:r>
            <a:r>
              <a:rPr lang="zh-CN" altLang="en-US" dirty="0" smtClean="0"/>
              <a:t>、</a:t>
            </a:r>
            <a:r>
              <a:rPr lang="en-US" dirty="0" smtClean="0"/>
              <a:t>process technique</a:t>
            </a:r>
          </a:p>
          <a:p>
            <a:r>
              <a:rPr lang="en-US" dirty="0" smtClean="0"/>
              <a:t>The unprecedented </a:t>
            </a:r>
            <a:r>
              <a:rPr lang="en-US" dirty="0"/>
              <a:t>degree of </a:t>
            </a:r>
            <a:r>
              <a:rPr lang="en-US" dirty="0" smtClean="0"/>
              <a:t>perfection in </a:t>
            </a:r>
            <a:r>
              <a:rPr lang="en-US" dirty="0"/>
              <a:t>surface figure and surface </a:t>
            </a:r>
            <a:r>
              <a:rPr lang="en-US" dirty="0" smtClean="0"/>
              <a:t>finish</a:t>
            </a:r>
            <a:r>
              <a:rPr lang="en-US" altLang="zh-CN" dirty="0" smtClean="0"/>
              <a:t>——fabrication</a:t>
            </a:r>
            <a:r>
              <a:rPr lang="zh-CN" altLang="en-US" dirty="0" smtClean="0"/>
              <a:t>、</a:t>
            </a:r>
            <a:r>
              <a:rPr lang="en-US" altLang="zh-CN" dirty="0" smtClean="0"/>
              <a:t>metrology</a:t>
            </a:r>
          </a:p>
          <a:p>
            <a:r>
              <a:rPr lang="en-US" altLang="zh-CN" dirty="0" smtClean="0"/>
              <a:t>…………</a:t>
            </a:r>
            <a:endParaRPr lang="en-US" dirty="0"/>
          </a:p>
        </p:txBody>
      </p:sp>
      <p:pic>
        <p:nvPicPr>
          <p:cNvPr id="4" name="Picture 3"/>
          <p:cNvPicPr>
            <a:picLocks noChangeAspect="1"/>
          </p:cNvPicPr>
          <p:nvPr/>
        </p:nvPicPr>
        <p:blipFill>
          <a:blip r:embed="rId2"/>
          <a:stretch>
            <a:fillRect/>
          </a:stretch>
        </p:blipFill>
        <p:spPr>
          <a:xfrm>
            <a:off x="4605253" y="1331883"/>
            <a:ext cx="4674051" cy="3635373"/>
          </a:xfrm>
          <a:prstGeom prst="rect">
            <a:avLst/>
          </a:prstGeom>
        </p:spPr>
      </p:pic>
      <p:sp>
        <p:nvSpPr>
          <p:cNvPr id="5" name="Title 1"/>
          <p:cNvSpPr>
            <a:spLocks noGrp="1"/>
          </p:cNvSpPr>
          <p:nvPr>
            <p:ph type="title"/>
          </p:nvPr>
        </p:nvSpPr>
        <p:spPr>
          <a:xfrm>
            <a:off x="677334" y="609600"/>
            <a:ext cx="8596668" cy="1320800"/>
          </a:xfrm>
        </p:spPr>
        <p:txBody>
          <a:bodyPr>
            <a:normAutofit/>
          </a:bodyPr>
          <a:lstStyle/>
          <a:p>
            <a:r>
              <a:rPr lang="en-US" sz="2800" dirty="0" smtClean="0">
                <a:solidFill>
                  <a:schemeClr val="tx1"/>
                </a:solidFill>
              </a:rPr>
              <a:t>Challenges</a:t>
            </a:r>
            <a:endParaRPr lang="en-US" sz="2800" dirty="0">
              <a:solidFill>
                <a:schemeClr val="tx1"/>
              </a:solidFill>
            </a:endParaRPr>
          </a:p>
        </p:txBody>
      </p:sp>
    </p:spTree>
    <p:extLst>
      <p:ext uri="{BB962C8B-B14F-4D97-AF65-F5344CB8AC3E}">
        <p14:creationId xmlns:p14="http://schemas.microsoft.com/office/powerpoint/2010/main" val="3029975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77334" y="609600"/>
            <a:ext cx="8596668" cy="1320800"/>
          </a:xfrm>
        </p:spPr>
        <p:txBody>
          <a:bodyPr>
            <a:normAutofit/>
          </a:bodyPr>
          <a:lstStyle/>
          <a:p>
            <a:r>
              <a:rPr lang="en-US" sz="2800" dirty="0" smtClean="0">
                <a:solidFill>
                  <a:schemeClr val="tx1"/>
                </a:solidFill>
              </a:rPr>
              <a:t>Scheme</a:t>
            </a:r>
            <a:endParaRPr lang="en-US" sz="2800" dirty="0">
              <a:solidFill>
                <a:schemeClr val="tx1"/>
              </a:solidFill>
            </a:endParaRPr>
          </a:p>
        </p:txBody>
      </p:sp>
      <p:pic>
        <p:nvPicPr>
          <p:cNvPr id="6" name="Picture 5"/>
          <p:cNvPicPr>
            <a:picLocks noChangeAspect="1"/>
          </p:cNvPicPr>
          <p:nvPr/>
        </p:nvPicPr>
        <p:blipFill>
          <a:blip r:embed="rId3"/>
          <a:stretch>
            <a:fillRect/>
          </a:stretch>
        </p:blipFill>
        <p:spPr>
          <a:xfrm>
            <a:off x="1306188" y="1372417"/>
            <a:ext cx="7338959" cy="4610372"/>
          </a:xfrm>
          <a:prstGeom prst="rect">
            <a:avLst/>
          </a:prstGeom>
        </p:spPr>
      </p:pic>
    </p:spTree>
    <p:extLst>
      <p:ext uri="{BB962C8B-B14F-4D97-AF65-F5344CB8AC3E}">
        <p14:creationId xmlns:p14="http://schemas.microsoft.com/office/powerpoint/2010/main" val="1325740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solidFill>
              </a:rPr>
              <a:t>Source</a:t>
            </a:r>
            <a:endParaRPr lang="en-US" sz="2800" dirty="0">
              <a:solidFill>
                <a:schemeClr val="tx1"/>
              </a:solidFill>
            </a:endParaRPr>
          </a:p>
        </p:txBody>
      </p:sp>
      <p:pic>
        <p:nvPicPr>
          <p:cNvPr id="4" name="Picture 3"/>
          <p:cNvPicPr>
            <a:picLocks noChangeAspect="1"/>
          </p:cNvPicPr>
          <p:nvPr/>
        </p:nvPicPr>
        <p:blipFill>
          <a:blip r:embed="rId2"/>
          <a:stretch>
            <a:fillRect/>
          </a:stretch>
        </p:blipFill>
        <p:spPr>
          <a:xfrm>
            <a:off x="677334" y="3212011"/>
            <a:ext cx="8803084" cy="2787102"/>
          </a:xfrm>
          <a:prstGeom prst="rect">
            <a:avLst/>
          </a:prstGeom>
        </p:spPr>
      </p:pic>
      <p:pic>
        <p:nvPicPr>
          <p:cNvPr id="5" name="Picture 4"/>
          <p:cNvPicPr>
            <a:picLocks noChangeAspect="1"/>
          </p:cNvPicPr>
          <p:nvPr/>
        </p:nvPicPr>
        <p:blipFill>
          <a:blip r:embed="rId3"/>
          <a:stretch>
            <a:fillRect/>
          </a:stretch>
        </p:blipFill>
        <p:spPr>
          <a:xfrm>
            <a:off x="677334" y="1399707"/>
            <a:ext cx="8198098" cy="1683129"/>
          </a:xfrm>
          <a:prstGeom prst="rect">
            <a:avLst/>
          </a:prstGeom>
        </p:spPr>
      </p:pic>
    </p:spTree>
    <p:extLst>
      <p:ext uri="{BB962C8B-B14F-4D97-AF65-F5344CB8AC3E}">
        <p14:creationId xmlns:p14="http://schemas.microsoft.com/office/powerpoint/2010/main" val="25057275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3067" y="1486853"/>
            <a:ext cx="8722814" cy="4792027"/>
          </a:xfrm>
          <a:prstGeom prst="rect">
            <a:avLst/>
          </a:prstGeom>
        </p:spPr>
      </p:pic>
      <p:sp>
        <p:nvSpPr>
          <p:cNvPr id="6" name="Title 1"/>
          <p:cNvSpPr>
            <a:spLocks noGrp="1"/>
          </p:cNvSpPr>
          <p:nvPr>
            <p:ph type="title"/>
          </p:nvPr>
        </p:nvSpPr>
        <p:spPr>
          <a:xfrm>
            <a:off x="503162" y="548640"/>
            <a:ext cx="8596668" cy="1320800"/>
          </a:xfrm>
        </p:spPr>
        <p:txBody>
          <a:bodyPr>
            <a:normAutofit/>
          </a:bodyPr>
          <a:lstStyle/>
          <a:p>
            <a:r>
              <a:rPr lang="en-US" sz="2800" dirty="0" smtClean="0">
                <a:solidFill>
                  <a:schemeClr val="tx1"/>
                </a:solidFill>
              </a:rPr>
              <a:t>Source-</a:t>
            </a:r>
            <a:r>
              <a:rPr lang="en-US" altLang="zh-CN" sz="2800" dirty="0" smtClean="0">
                <a:solidFill>
                  <a:schemeClr val="tx1"/>
                </a:solidFill>
              </a:rPr>
              <a:t>LPP </a:t>
            </a:r>
            <a:r>
              <a:rPr lang="en-US" altLang="zh-CN" sz="2800" dirty="0">
                <a:solidFill>
                  <a:schemeClr val="tx1"/>
                </a:solidFill>
              </a:rPr>
              <a:t>DPP</a:t>
            </a:r>
            <a:endParaRPr lang="en-US" sz="2800" dirty="0">
              <a:solidFill>
                <a:schemeClr val="tx1"/>
              </a:solidFill>
            </a:endParaRPr>
          </a:p>
        </p:txBody>
      </p:sp>
    </p:spTree>
    <p:extLst>
      <p:ext uri="{BB962C8B-B14F-4D97-AF65-F5344CB8AC3E}">
        <p14:creationId xmlns:p14="http://schemas.microsoft.com/office/powerpoint/2010/main" val="2938033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solidFill>
              </a:rPr>
              <a:t>Source-</a:t>
            </a:r>
            <a:r>
              <a:rPr lang="en-US" altLang="zh-CN" sz="2800" dirty="0" smtClean="0">
                <a:solidFill>
                  <a:schemeClr val="tx1"/>
                </a:solidFill>
              </a:rPr>
              <a:t>LPP </a:t>
            </a:r>
            <a:r>
              <a:rPr lang="en-US" altLang="zh-CN" sz="2800" dirty="0">
                <a:solidFill>
                  <a:schemeClr val="tx1"/>
                </a:solidFill>
              </a:rPr>
              <a:t>DPP</a:t>
            </a:r>
            <a:endParaRPr lang="en-US" sz="2800" dirty="0">
              <a:solidFill>
                <a:schemeClr val="tx1"/>
              </a:solidFill>
            </a:endParaRPr>
          </a:p>
        </p:txBody>
      </p:sp>
      <p:pic>
        <p:nvPicPr>
          <p:cNvPr id="17" name="Picture 16"/>
          <p:cNvPicPr>
            <a:picLocks noChangeAspect="1"/>
          </p:cNvPicPr>
          <p:nvPr/>
        </p:nvPicPr>
        <p:blipFill>
          <a:blip r:embed="rId3"/>
          <a:stretch>
            <a:fillRect/>
          </a:stretch>
        </p:blipFill>
        <p:spPr>
          <a:xfrm>
            <a:off x="891275" y="1332209"/>
            <a:ext cx="8382727" cy="4663844"/>
          </a:xfrm>
          <a:prstGeom prst="rect">
            <a:avLst/>
          </a:prstGeom>
        </p:spPr>
      </p:pic>
      <p:sp>
        <p:nvSpPr>
          <p:cNvPr id="18" name="TextBox 17"/>
          <p:cNvSpPr txBox="1"/>
          <p:nvPr/>
        </p:nvSpPr>
        <p:spPr>
          <a:xfrm>
            <a:off x="6200502" y="808212"/>
            <a:ext cx="2603863" cy="369332"/>
          </a:xfrm>
          <a:prstGeom prst="rect">
            <a:avLst/>
          </a:prstGeom>
          <a:noFill/>
        </p:spPr>
        <p:txBody>
          <a:bodyPr wrap="square" rtlCol="0">
            <a:spAutoFit/>
          </a:bodyPr>
          <a:lstStyle/>
          <a:p>
            <a:r>
              <a:rPr lang="en-US" dirty="0" smtClean="0"/>
              <a:t>ASML-NXE:3300B -2014</a:t>
            </a:r>
            <a:endParaRPr lang="en-US" dirty="0"/>
          </a:p>
        </p:txBody>
      </p:sp>
    </p:spTree>
    <p:extLst>
      <p:ext uri="{BB962C8B-B14F-4D97-AF65-F5344CB8AC3E}">
        <p14:creationId xmlns:p14="http://schemas.microsoft.com/office/powerpoint/2010/main" val="648983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1630</TotalTime>
  <Words>554</Words>
  <Application>Microsoft Office PowerPoint</Application>
  <PresentationFormat>Widescreen</PresentationFormat>
  <Paragraphs>99</Paragraphs>
  <Slides>28</Slides>
  <Notes>13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7" baseType="lpstr">
      <vt:lpstr>方正姚体</vt:lpstr>
      <vt:lpstr>宋体</vt:lpstr>
      <vt:lpstr>华文新魏</vt:lpstr>
      <vt:lpstr>Arial</vt:lpstr>
      <vt:lpstr>Calibri</vt:lpstr>
      <vt:lpstr>Trebuchet MS</vt:lpstr>
      <vt:lpstr>Wingdings 3</vt:lpstr>
      <vt:lpstr>Facet</vt:lpstr>
      <vt:lpstr>Equation</vt:lpstr>
      <vt:lpstr>EUV Lithography</vt:lpstr>
      <vt:lpstr>In order to keep pace with the demand for the printing of ever smaller features, lithography tool manufacturers have found it necessary to gradually reduce the wavelength of the light used for imaging and to design imaging systems with ever larger numerical apertures.</vt:lpstr>
      <vt:lpstr>Why 13.5nm</vt:lpstr>
      <vt:lpstr>Why 13.5nm</vt:lpstr>
      <vt:lpstr>Challenges</vt:lpstr>
      <vt:lpstr>Scheme</vt:lpstr>
      <vt:lpstr>Source</vt:lpstr>
      <vt:lpstr>Source-LPP DPP</vt:lpstr>
      <vt:lpstr>Source-LPP DPP</vt:lpstr>
      <vt:lpstr>Source-LPP DPP</vt:lpstr>
      <vt:lpstr>Source—LPP DPP</vt:lpstr>
      <vt:lpstr>Source—LPP DPP</vt:lpstr>
      <vt:lpstr>Source-FEL</vt:lpstr>
      <vt:lpstr>Source-FEL</vt:lpstr>
      <vt:lpstr>Source-FEL</vt:lpstr>
      <vt:lpstr>Source-FEL</vt:lpstr>
      <vt:lpstr>Source-FEL</vt:lpstr>
      <vt:lpstr>Source-FEL</vt:lpstr>
      <vt:lpstr>Source-FEL</vt:lpstr>
      <vt:lpstr>Source-FEL</vt:lpstr>
      <vt:lpstr>Source-FEL</vt:lpstr>
      <vt:lpstr>Source-FEL</vt:lpstr>
      <vt:lpstr>Source-FEL</vt:lpstr>
      <vt:lpstr>Mask</vt:lpstr>
      <vt:lpstr>Mask</vt:lpstr>
      <vt:lpstr>Photoresist</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EUV Lithography</dc:title>
  <dc:creator>zheng qi</dc:creator>
  <cp:lastModifiedBy>zheng qi</cp:lastModifiedBy>
  <cp:revision>48</cp:revision>
  <dcterms:created xsi:type="dcterms:W3CDTF">2015-09-08T02:40:13Z</dcterms:created>
  <dcterms:modified xsi:type="dcterms:W3CDTF">2015-11-14T03:15:44Z</dcterms:modified>
</cp:coreProperties>
</file>